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03" r:id="rId2"/>
    <p:sldId id="322" r:id="rId3"/>
    <p:sldId id="315" r:id="rId4"/>
    <p:sldId id="330" r:id="rId5"/>
    <p:sldId id="324" r:id="rId6"/>
    <p:sldId id="317" r:id="rId7"/>
    <p:sldId id="325" r:id="rId8"/>
    <p:sldId id="329" r:id="rId9"/>
  </p:sldIdLst>
  <p:sldSz cx="9906000" cy="6858000" type="A4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9">
          <p15:clr>
            <a:srgbClr val="A4A3A4"/>
          </p15:clr>
        </p15:guide>
        <p15:guide id="2" pos="62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9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DAAD"/>
    <a:srgbClr val="A9121C"/>
    <a:srgbClr val="1EA233"/>
    <a:srgbClr val="E8F5EA"/>
    <a:srgbClr val="F4A329"/>
    <a:srgbClr val="FEF3E5"/>
    <a:srgbClr val="F8C57F"/>
    <a:srgbClr val="E06B0A"/>
    <a:srgbClr val="F5801F"/>
    <a:srgbClr val="78C7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6D9F66E-5EB9-4882-86FB-DCBF35E3C3E4}" styleName="Mittlere Formatvorlage 4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591" autoAdjust="0"/>
    <p:restoredTop sz="99878" autoAdjust="0"/>
  </p:normalViewPr>
  <p:slideViewPr>
    <p:cSldViewPr>
      <p:cViewPr>
        <p:scale>
          <a:sx n="120" d="100"/>
          <a:sy n="120" d="100"/>
        </p:scale>
        <p:origin x="-954" y="-72"/>
      </p:cViewPr>
      <p:guideLst>
        <p:guide orient="horz" pos="119"/>
        <p:guide pos="62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592" y="-84"/>
      </p:cViewPr>
      <p:guideLst>
        <p:guide orient="horz" pos="3109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6C608B-37A3-472B-B7F7-5C7DF952C3C7}" type="datetimeFigureOut">
              <a:rPr lang="de-DE" smtClean="0"/>
              <a:pPr/>
              <a:t>03.07.2017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725488" y="739775"/>
            <a:ext cx="5346700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19572C-298E-4E98-8D93-C17939AC38EB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99997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9572C-298E-4E98-8D93-C17939AC38EB}" type="slidenum">
              <a:rPr lang="de-DE" smtClean="0"/>
              <a:pPr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7823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AB0A5-36F6-463A-B41F-B979008CB6B1}" type="datetime1">
              <a:rPr lang="en-US" smtClean="0"/>
              <a:pPr/>
              <a:t>7/3/2017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 dirty="0"/>
          </a:p>
        </p:txBody>
      </p:sp>
      <p:pic>
        <p:nvPicPr>
          <p:cNvPr id="7" name="Picture 5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08700" y="228600"/>
            <a:ext cx="3668316" cy="253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82DC-265B-4383-9E5C-F021F2588673}" type="datetime1">
              <a:rPr lang="en-US" smtClean="0"/>
              <a:pPr/>
              <a:t>7/3/2017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03093-A81C-4B78-9943-E32C1B5A7F72}" type="datetime1">
              <a:rPr lang="en-US" smtClean="0"/>
              <a:pPr/>
              <a:t>7/3/2017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00" y="152400"/>
            <a:ext cx="9575800" cy="914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100" y="1219200"/>
            <a:ext cx="9575800" cy="5334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22D51-9C0D-47B1-989E-F672840C0336}" type="datetime1">
              <a:rPr lang="en-US" smtClean="0"/>
              <a:pPr/>
              <a:t>7/3/2017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E234-E75A-4F9E-A8AB-7910931AC6E5}" type="datetime1">
              <a:rPr lang="en-US" smtClean="0"/>
              <a:pPr/>
              <a:t>7/3/2017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8E43A-EE88-486F-A298-C44BE38F245D}" type="datetime1">
              <a:rPr lang="en-US" smtClean="0"/>
              <a:pPr/>
              <a:t>7/3/2017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E22D8-CBEB-4A89-AFC4-A0AD52E37B79}" type="datetime1">
              <a:rPr lang="en-US" smtClean="0"/>
              <a:pPr/>
              <a:t>7/3/2017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694EE-E732-47A2-BD52-977BE1433566}" type="datetime1">
              <a:rPr lang="en-US" smtClean="0"/>
              <a:pPr/>
              <a:t>7/3/2017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 dirty="0"/>
          </a:p>
        </p:txBody>
      </p:sp>
      <p:pic>
        <p:nvPicPr>
          <p:cNvPr id="5" name="Picture 2" descr="P:\dkg logo 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1866" y="271132"/>
            <a:ext cx="1560330" cy="602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2DC87-DC2A-4B84-81BE-272B6F24CA67}" type="datetime1">
              <a:rPr lang="en-US" smtClean="0"/>
              <a:pPr/>
              <a:t>7/3/2017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82962-079E-4336-B272-24732FB0FCE4}" type="datetime1">
              <a:rPr lang="en-US" smtClean="0"/>
              <a:pPr/>
              <a:t>7/3/2017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F726B-AFC4-4D9B-BFEA-B665B9D6C933}" type="datetime1">
              <a:rPr lang="en-US" smtClean="0"/>
              <a:pPr/>
              <a:t>7/3/2017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Gerade Verbindung 8"/>
          <p:cNvCxnSpPr/>
          <p:nvPr/>
        </p:nvCxnSpPr>
        <p:spPr>
          <a:xfrm>
            <a:off x="0" y="949656"/>
            <a:ext cx="9906000" cy="0"/>
          </a:xfrm>
          <a:prstGeom prst="line">
            <a:avLst/>
          </a:prstGeom>
          <a:ln w="38100">
            <a:solidFill>
              <a:srgbClr val="A5DA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1371600" y="1484593"/>
            <a:ext cx="6494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latin typeface="Arial" pitchFamily="34" charset="0"/>
                <a:cs typeface="Arial" pitchFamily="34" charset="0"/>
              </a:rPr>
              <a:t>Gesamtbewertung 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1371600" y="1916832"/>
            <a:ext cx="57883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rgbClr val="A9121C"/>
                </a:solidFill>
                <a:latin typeface="Arial" charset="0"/>
                <a:cs typeface="Arial" charset="0"/>
              </a:rPr>
              <a:t>Darmzentrum Ruhr</a:t>
            </a:r>
          </a:p>
          <a:p>
            <a:r>
              <a:rPr lang="de-DE" sz="2400" b="1" dirty="0">
                <a:solidFill>
                  <a:srgbClr val="A9121C"/>
                </a:solidFill>
                <a:latin typeface="Arial" pitchFamily="34" charset="0"/>
                <a:cs typeface="Arial" pitchFamily="34" charset="0"/>
              </a:rPr>
              <a:t>(FAD-Z001-2 V)</a:t>
            </a:r>
          </a:p>
          <a:p>
            <a:endParaRPr lang="de-DE" sz="2400" b="1" dirty="0">
              <a:solidFill>
                <a:srgbClr val="A9121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feld 8"/>
          <p:cNvSpPr txBox="1"/>
          <p:nvPr/>
        </p:nvSpPr>
        <p:spPr>
          <a:xfrm>
            <a:off x="1374767" y="3160127"/>
            <a:ext cx="686202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de-DE" sz="1200" dirty="0" smtClean="0">
                <a:latin typeface="Arial" pitchFamily="34" charset="0"/>
                <a:cs typeface="Arial" pitchFamily="34" charset="0"/>
              </a:rPr>
              <a:t>Die vorliegende Gesamtbewertung bildet einen Anhang zu dem Jahresbericht 2017.</a:t>
            </a:r>
          </a:p>
          <a:p>
            <a:pPr algn="just"/>
            <a:endParaRPr lang="de-DE" sz="1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de-DE" sz="1200" dirty="0" smtClean="0">
                <a:latin typeface="Arial" pitchFamily="34" charset="0"/>
                <a:cs typeface="Arial" pitchFamily="34" charset="0"/>
              </a:rPr>
              <a:t>Grundlage für die Gesamtbewertung des Einzelzentrums sind die Ergebnisse der Kennzahlen aus dem Jahresbericht 2017. Auf Basis eines definierten Gewichtungssystems (Folie 7) wurden die Ergebnisse der Kennzahlen für die Prozess- und die Behandlungsqualität ausgewertet und als Gesamtscore für jeden dieser Bereiche dargestellt.</a:t>
            </a:r>
          </a:p>
          <a:p>
            <a:pPr algn="just"/>
            <a:endParaRPr lang="de-DE" sz="1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de-DE" sz="1200" dirty="0" smtClean="0">
                <a:latin typeface="Arial" pitchFamily="34" charset="0"/>
                <a:cs typeface="Arial" pitchFamily="34" charset="0"/>
              </a:rPr>
              <a:t>In Ergänzung zu dem Jahresbericht kann das Zentrum seine Leistung zusammengefasst für den Bereich der Prozess- und den Bereich der Behandlungsqualität im Vergleich zu anderen Zentren überblicken. Im 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Sinne eines lernenden Qualitätsmanagementsystems können 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auf diese Weise Bereiche 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mit sehr guten Ergebnissen, aber auch Bereiche mit Verbesserungspotential identifiziert und 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bearbeitet 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werden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de-DE" sz="12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de-DE" sz="1200" dirty="0">
              <a:latin typeface="Arial" pitchFamily="34" charset="0"/>
              <a:cs typeface="Arial" pitchFamily="34" charset="0"/>
            </a:endParaRPr>
          </a:p>
          <a:p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Gesamtbewertung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- 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Anhang</a:t>
            </a:r>
            <a:r>
              <a:rPr lang="en-US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zum</a:t>
            </a:r>
            <a:r>
              <a:rPr lang="en-US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Jahresbericht</a:t>
            </a:r>
            <a:r>
              <a:rPr lang="en-US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Darm</a:t>
            </a:r>
            <a:r>
              <a:rPr lang="en-US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2017  </a:t>
            </a:r>
            <a:br>
              <a:rPr lang="en-US" sz="1200" dirty="0" smtClean="0">
                <a:latin typeface="Arial" pitchFamily="34" charset="0"/>
                <a:cs typeface="Arial" pitchFamily="34" charset="0"/>
              </a:rPr>
            </a:br>
            <a:r>
              <a:rPr lang="de-DE" sz="12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Auditjahr 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2016 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/ Kennzahlenjahr 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2015)</a:t>
            </a:r>
            <a:endParaRPr lang="de-DE" sz="12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de-DE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Gerade Verbindung 8"/>
          <p:cNvCxnSpPr/>
          <p:nvPr/>
        </p:nvCxnSpPr>
        <p:spPr>
          <a:xfrm>
            <a:off x="0" y="949656"/>
            <a:ext cx="9906000" cy="0"/>
          </a:xfrm>
          <a:prstGeom prst="line">
            <a:avLst/>
          </a:prstGeom>
          <a:ln w="38100">
            <a:solidFill>
              <a:srgbClr val="A5DA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9487373" y="6629400"/>
            <a:ext cx="24237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Arial" pitchFamily="34" charset="0"/>
                <a:cs typeface="Arial" pitchFamily="34" charset="0"/>
              </a:rPr>
              <a:t>2</a:t>
            </a:r>
            <a:endParaRPr lang="de-DE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166654" y="951111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 smtClean="0">
                <a:solidFill>
                  <a:srgbClr val="00B250"/>
                </a:solidFill>
                <a:latin typeface="Arial" pitchFamily="34" charset="0"/>
                <a:cs typeface="Arial" pitchFamily="34" charset="0"/>
              </a:rPr>
              <a:t>Prozessqualität</a:t>
            </a:r>
          </a:p>
          <a:p>
            <a:endParaRPr lang="de-DE" sz="1200" b="1" dirty="0" smtClean="0">
              <a:solidFill>
                <a:srgbClr val="00B2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Fußzeilenplatzhalter 6"/>
          <p:cNvSpPr>
            <a:spLocks noGrp="1"/>
          </p:cNvSpPr>
          <p:nvPr>
            <p:ph type="ftr" sz="quarter" idx="11"/>
          </p:nvPr>
        </p:nvSpPr>
        <p:spPr>
          <a:xfrm>
            <a:off x="161925" y="6569076"/>
            <a:ext cx="5530850" cy="275768"/>
          </a:xfrm>
        </p:spPr>
        <p:txBody>
          <a:bodyPr/>
          <a:lstStyle/>
          <a:p>
            <a:pPr algn="l"/>
            <a:r>
              <a:rPr lang="en-US" sz="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Darmzentrum Ruhr</a:t>
            </a: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FAD-Z001-2 V</a:t>
            </a: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65100" y="554666"/>
            <a:ext cx="4427860" cy="3810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de-DE" sz="1400" b="1" dirty="0" smtClean="0">
                <a:latin typeface="Arial" pitchFamily="34" charset="0"/>
                <a:cs typeface="Arial" pitchFamily="34" charset="0"/>
              </a:rPr>
              <a:t>Gesamtbewertung</a:t>
            </a:r>
            <a:endParaRPr lang="de-DE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 bwMode="auto">
          <a:xfrm>
            <a:off x="165100" y="228600"/>
            <a:ext cx="71782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dirty="0" err="1" smtClean="0">
                <a:latin typeface="Arial" pitchFamily="34" charset="0"/>
              </a:rPr>
              <a:t>Jahresbericht</a:t>
            </a:r>
            <a:r>
              <a:rPr lang="en-US" sz="1200" dirty="0" smtClean="0">
                <a:latin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</a:rPr>
              <a:t>Darm</a:t>
            </a:r>
            <a:r>
              <a:rPr lang="en-US" sz="12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</a:rPr>
              <a:t>2017 </a:t>
            </a:r>
            <a:r>
              <a:rPr lang="de-DE" sz="1200" kern="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(</a:t>
            </a:r>
            <a:r>
              <a:rPr lang="de-DE" sz="1200" kern="0" dirty="0">
                <a:solidFill>
                  <a:srgbClr val="7F7F7F"/>
                </a:solidFill>
                <a:latin typeface="Arial" charset="0"/>
                <a:cs typeface="Arial" charset="0"/>
              </a:rPr>
              <a:t>Auditjahr </a:t>
            </a:r>
            <a:r>
              <a:rPr lang="de-DE" sz="1200" kern="0" dirty="0" smtClean="0">
                <a:solidFill>
                  <a:srgbClr val="7F7F7F"/>
                </a:solidFill>
                <a:latin typeface="Arial" charset="0"/>
                <a:cs typeface="Arial" charset="0"/>
              </a:rPr>
              <a:t>2016 </a:t>
            </a:r>
            <a:r>
              <a:rPr lang="de-DE" sz="1200" kern="0" dirty="0">
                <a:solidFill>
                  <a:srgbClr val="7F7F7F"/>
                </a:solidFill>
                <a:latin typeface="Arial" charset="0"/>
                <a:cs typeface="Arial" charset="0"/>
              </a:rPr>
              <a:t>/ Kennzahlenjahr </a:t>
            </a:r>
            <a:r>
              <a:rPr lang="de-DE" sz="1200" kern="0" dirty="0" smtClean="0">
                <a:solidFill>
                  <a:srgbClr val="7F7F7F"/>
                </a:solidFill>
                <a:latin typeface="Arial" charset="0"/>
                <a:cs typeface="Arial" charset="0"/>
              </a:rPr>
              <a:t>2015)</a:t>
            </a:r>
            <a:endParaRPr lang="de-DE" sz="1200" kern="0" dirty="0">
              <a:solidFill>
                <a:srgbClr val="7F7F7F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21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5369765"/>
              </p:ext>
            </p:extLst>
          </p:nvPr>
        </p:nvGraphicFramePr>
        <p:xfrm>
          <a:off x="633600" y="4222800"/>
          <a:ext cx="3092400" cy="16524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889200"/>
                <a:gridCol w="550800"/>
                <a:gridCol w="550800"/>
                <a:gridCol w="550800"/>
                <a:gridCol w="550800"/>
              </a:tblGrid>
              <a:tr h="288000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b="1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Prozessqualität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b="1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Standort-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b="1" baseline="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übergreifend </a:t>
                      </a:r>
                      <a:endParaRPr lang="de-DE" sz="8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72000" marB="0">
                    <a:lnL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e-DE" sz="800" b="1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Punkte</a:t>
                      </a:r>
                      <a:endParaRPr lang="de-DE" sz="80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de-DE" sz="100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5DAAD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de-DE" sz="80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de-DE" sz="80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</a:tr>
              <a:tr h="360000">
                <a:tc vMerge="1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DE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800" b="1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2012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800" b="1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2013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800" b="1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2014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800" b="1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2015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</a:tr>
              <a:tr h="33480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8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Max</a:t>
                      </a:r>
                      <a:endParaRPr lang="de-DE" sz="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54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54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54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54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</a:tr>
              <a:tr h="33480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8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Median </a:t>
                      </a:r>
                      <a:endParaRPr lang="de-DE" sz="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43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48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48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48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</a:tr>
              <a:tr h="33480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8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Min</a:t>
                      </a:r>
                      <a:endParaRPr lang="de-DE" sz="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17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23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80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22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22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819300"/>
              </p:ext>
            </p:extLst>
          </p:nvPr>
        </p:nvGraphicFramePr>
        <p:xfrm>
          <a:off x="3873600" y="4222800"/>
          <a:ext cx="4928400" cy="19884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896400"/>
                <a:gridCol w="576000"/>
                <a:gridCol w="576000"/>
                <a:gridCol w="576000"/>
                <a:gridCol w="576000"/>
                <a:gridCol w="432000"/>
                <a:gridCol w="432000"/>
                <a:gridCol w="432000"/>
                <a:gridCol w="432000"/>
              </a:tblGrid>
              <a:tr h="288000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b="1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Prozessqualität</a:t>
                      </a:r>
                    </a:p>
                  </a:txBody>
                  <a:tcPr marL="63530" marR="63530" marT="72000" marB="0">
                    <a:lnL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e-DE" sz="8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Punkte</a:t>
                      </a:r>
                    </a:p>
                  </a:txBody>
                  <a:tcPr marL="63530" marR="6353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de-DE" sz="80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de-DE" sz="800" b="1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de-DE" sz="800" b="1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e-DE" sz="8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Anzahl Standorte</a:t>
                      </a:r>
                    </a:p>
                  </a:txBody>
                  <a:tcPr marL="63530" marR="6353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de-DE" sz="80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de-DE" sz="800" b="1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de-DE" sz="800" b="1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</a:tr>
              <a:tr h="360000">
                <a:tc vMerge="1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DE" sz="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8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2012</a:t>
                      </a:r>
                      <a:endParaRPr lang="de-DE" sz="8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8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2013</a:t>
                      </a:r>
                      <a:endParaRPr lang="de-DE" sz="8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8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2014</a:t>
                      </a:r>
                      <a:endParaRPr lang="de-DE" sz="8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8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2015</a:t>
                      </a:r>
                      <a:endParaRPr lang="de-DE" sz="8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8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2012</a:t>
                      </a:r>
                      <a:endParaRPr lang="de-DE" sz="8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8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2013</a:t>
                      </a:r>
                      <a:endParaRPr lang="de-DE" sz="8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8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2014</a:t>
                      </a:r>
                      <a:endParaRPr lang="de-DE" sz="8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8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2015</a:t>
                      </a:r>
                      <a:endParaRPr lang="de-DE" sz="8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</a:tr>
              <a:tr h="219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b="1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Kategorie C</a:t>
                      </a:r>
                      <a:endParaRPr lang="de-DE" sz="80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b="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0 ≤ C ≤ 29</a:t>
                      </a:r>
                      <a:endParaRPr lang="de-DE" sz="800" b="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80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800" b="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800" b="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23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12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13</a:t>
                      </a:r>
                      <a:endParaRPr lang="de-DE" sz="8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12</a:t>
                      </a:r>
                      <a:endParaRPr lang="de-DE" sz="8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</a:tr>
              <a:tr h="219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b="1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Kategorie B</a:t>
                      </a:r>
                      <a:endParaRPr lang="de-DE" sz="80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b="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29 &lt; B ≤ 42</a:t>
                      </a:r>
                      <a:endParaRPr lang="de-DE" sz="80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DE" sz="800" b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80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80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99</a:t>
                      </a:r>
                      <a:endParaRPr lang="de-DE" sz="8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84</a:t>
                      </a:r>
                      <a:endParaRPr lang="de-DE" sz="8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79</a:t>
                      </a:r>
                      <a:endParaRPr lang="de-DE" sz="8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</a:tr>
              <a:tr h="219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b="1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Kategorie A</a:t>
                      </a:r>
                      <a:endParaRPr lang="de-DE" sz="80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b="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42 &lt; A ≤ 54</a:t>
                      </a:r>
                      <a:endParaRPr lang="de-DE" sz="80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DE" sz="800" dirty="0" smtClean="0"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80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80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131</a:t>
                      </a:r>
                      <a:endParaRPr lang="de-DE" sz="800" kern="12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161</a:t>
                      </a:r>
                      <a:endParaRPr lang="de-DE" sz="800" kern="12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169</a:t>
                      </a:r>
                      <a:endParaRPr lang="de-DE" sz="800" kern="12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181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</a:tr>
              <a:tr h="68040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de-DE" sz="800" b="1" dirty="0" err="1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FAD-Z001-2 V</a:t>
                      </a:r>
                      <a:endParaRPr lang="de-DE" sz="8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121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Kategorie A</a:t>
                      </a: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Punkte 54</a:t>
                      </a:r>
                      <a:endParaRPr lang="de-DE" sz="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121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Kategorie A</a:t>
                      </a: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Punkte 54</a:t>
                      </a:r>
                      <a:endParaRPr lang="de-DE" sz="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121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Kategorie A</a:t>
                      </a: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Punkte 54</a:t>
                      </a:r>
                      <a:endParaRPr lang="de-DE" sz="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121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dirty="0" smtClean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Kategorie A</a:t>
                      </a: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dirty="0" smtClean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Punkte 54</a:t>
                      </a:r>
                      <a:endParaRPr lang="de-DE" sz="800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121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DE" sz="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DE" sz="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DE" sz="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DE" sz="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23" name="Picture 3" descr="C:\Users\C.Keller\fad-z108__prozes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4042" y="977728"/>
            <a:ext cx="6847615" cy="3200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74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Gerade Verbindung 8"/>
          <p:cNvCxnSpPr/>
          <p:nvPr/>
        </p:nvCxnSpPr>
        <p:spPr>
          <a:xfrm>
            <a:off x="0" y="949656"/>
            <a:ext cx="9906000" cy="0"/>
          </a:xfrm>
          <a:prstGeom prst="line">
            <a:avLst/>
          </a:prstGeom>
          <a:ln w="38100">
            <a:solidFill>
              <a:srgbClr val="A5DA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9487373" y="6629400"/>
            <a:ext cx="24237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Arial" pitchFamily="34" charset="0"/>
                <a:cs typeface="Arial" pitchFamily="34" charset="0"/>
              </a:rPr>
              <a:t>3</a:t>
            </a:r>
            <a:endParaRPr lang="de-DE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65100" y="554666"/>
            <a:ext cx="4427860" cy="3810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de-DE" sz="1400" b="1" dirty="0" smtClean="0">
                <a:latin typeface="Arial" pitchFamily="34" charset="0"/>
                <a:cs typeface="Arial" pitchFamily="34" charset="0"/>
              </a:rPr>
              <a:t>Gesamtbewertung</a:t>
            </a:r>
            <a:endParaRPr lang="de-DE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201600" y="1123200"/>
            <a:ext cx="648767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b="1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de-DE" sz="1000" b="1" dirty="0" smtClean="0">
                <a:latin typeface="Arial" pitchFamily="34" charset="0"/>
                <a:cs typeface="Arial" pitchFamily="34" charset="0"/>
              </a:rPr>
            </a:br>
            <a:r>
              <a:rPr lang="de-DE" sz="1200" b="1" dirty="0">
                <a:solidFill>
                  <a:srgbClr val="00B250"/>
                </a:solidFill>
                <a:latin typeface="Arial" pitchFamily="34" charset="0"/>
                <a:cs typeface="Arial" pitchFamily="34" charset="0"/>
              </a:rPr>
              <a:t>Prozessqualität -  Einzelbewertung Kennzahlen</a:t>
            </a:r>
          </a:p>
        </p:txBody>
      </p:sp>
      <p:graphicFrame>
        <p:nvGraphicFramePr>
          <p:cNvPr id="16" name="Tabel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9514654"/>
              </p:ext>
            </p:extLst>
          </p:nvPr>
        </p:nvGraphicFramePr>
        <p:xfrm>
          <a:off x="273600" y="1627200"/>
          <a:ext cx="9378308" cy="288972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09600"/>
                <a:gridCol w="1335908"/>
                <a:gridCol w="547200"/>
                <a:gridCol w="547200"/>
                <a:gridCol w="547200"/>
                <a:gridCol w="547200"/>
                <a:gridCol w="547200"/>
                <a:gridCol w="547200"/>
                <a:gridCol w="547200"/>
                <a:gridCol w="547200"/>
                <a:gridCol w="360000"/>
                <a:gridCol w="360000"/>
                <a:gridCol w="360000"/>
                <a:gridCol w="360000"/>
                <a:gridCol w="475200"/>
                <a:gridCol w="360000"/>
                <a:gridCol w="360000"/>
                <a:gridCol w="360000"/>
                <a:gridCol w="360000"/>
              </a:tblGrid>
              <a:tr h="360000">
                <a:tc rowSpan="3"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Nr.</a:t>
                      </a:r>
                      <a:endParaRPr lang="de-DE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  <a:endParaRPr lang="de-DE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Kennzahl</a:t>
                      </a:r>
                      <a:endParaRPr lang="de-DE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  <a:endParaRPr lang="de-DE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3530" marR="6353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800" b="1" baseline="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Standortübergreifend </a:t>
                      </a:r>
                      <a:endParaRPr lang="de-DE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3530" marR="6353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de-DE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3530" marR="6353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de-DE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3530" marR="6353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 gridSpan="13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b="1" dirty="0" err="1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FAD-Z001-2 V</a:t>
                      </a:r>
                      <a:endParaRPr lang="de-DE" sz="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121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de-DE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3530" marR="63530" marT="0" marB="0" anchor="ctr">
                    <a:lnL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121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de-DE" sz="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121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de-DE" sz="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121C"/>
                    </a:solidFill>
                  </a:tcPr>
                </a:tc>
              </a:tr>
              <a:tr h="2496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Median - Quote</a:t>
                      </a:r>
                      <a:endParaRPr lang="de-DE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3530" marR="6353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de-DE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3530" marR="63530" marT="0" marB="0" anchor="ctr">
                    <a:lnL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3530" marR="6353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3530" marR="6353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Quote</a:t>
                      </a:r>
                      <a:endParaRPr lang="de-DE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3530" marR="6353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121C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de-DE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3530" marR="63530" marT="0" marB="0" anchor="ctr">
                    <a:lnL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121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3530" marR="6353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121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3530" marR="6353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121C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kern="1200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Punkte</a:t>
                      </a:r>
                      <a:endParaRPr lang="de-DE" sz="800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3530" marR="6353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121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1043056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de-DE" sz="800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3530" marR="63530" marT="0" marB="0" anchor="ctr">
                    <a:lnL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121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800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3530" marR="6353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121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800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3530" marR="6353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121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Gewich-tung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6000" marR="63530" marT="7200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Gesamtpunkte</a:t>
                      </a:r>
                      <a:endParaRPr lang="de-DE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3530" marR="6353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121C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de-DE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3530" marR="63530" marT="0" marB="0" anchor="ctr">
                    <a:lnL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121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3530" marR="6353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121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3530" marR="6353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121C"/>
                    </a:solidFill>
                  </a:tcPr>
                </a:tc>
              </a:tr>
              <a:tr h="270600">
                <a:tc vMerge="1"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de-DE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>
                    <a:lnL>
                      <a:noFill/>
                    </a:lnL>
                    <a:lnR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de-DE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>
                    <a:lnL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8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2012</a:t>
                      </a:r>
                      <a:endParaRPr lang="de-DE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3530" marR="6353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8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63530" marR="6353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8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63530" marR="6353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8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63530" marR="6353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8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2012</a:t>
                      </a:r>
                      <a:endParaRPr lang="de-DE" sz="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3530" marR="6353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121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8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2013</a:t>
                      </a:r>
                      <a:endParaRPr lang="de-DE" sz="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3530" marR="6353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121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8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2014</a:t>
                      </a:r>
                      <a:endParaRPr lang="de-DE" sz="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3530" marR="6353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121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8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2015</a:t>
                      </a:r>
                      <a:endParaRPr lang="de-DE" sz="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3530" marR="6353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121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8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2012</a:t>
                      </a:r>
                      <a:endParaRPr lang="de-DE" sz="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3530" marR="6353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121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8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2013</a:t>
                      </a:r>
                      <a:endParaRPr lang="de-DE" sz="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3530" marR="6353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121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8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2014</a:t>
                      </a:r>
                      <a:endParaRPr lang="de-DE" sz="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3530" marR="6353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121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8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2015</a:t>
                      </a:r>
                      <a:endParaRPr lang="de-DE" sz="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3530" marR="6353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121C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de-DE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3530" marR="6353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8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2012</a:t>
                      </a:r>
                      <a:endParaRPr lang="de-DE" sz="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3530" marR="6353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121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8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2013</a:t>
                      </a:r>
                      <a:endParaRPr lang="de-DE" sz="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3530" marR="6353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121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8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2014</a:t>
                      </a:r>
                      <a:endParaRPr lang="de-DE" sz="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3530" marR="6353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121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8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2015</a:t>
                      </a:r>
                      <a:endParaRPr lang="de-DE" sz="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3530" marR="6353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121C"/>
                    </a:solidFill>
                  </a:tcPr>
                </a:tc>
              </a:tr>
              <a:tr h="306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1</a:t>
                      </a:r>
                      <a:endParaRPr lang="de-DE" sz="80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de-DE" sz="800" dirty="0" err="1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Prätherapeutische Fallvorstellung (LL QI 5)</a:t>
                      </a:r>
                      <a:endParaRPr lang="de-DE" sz="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94,44%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95,12%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95,12%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95,45%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96,00%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97,22%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97,50%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100,00%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</a:t>
                      </a:r>
                      <a:endParaRPr lang="de-DE" sz="9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000" marR="3600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</a:t>
                      </a:r>
                      <a:endParaRPr lang="de-DE" sz="9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000" marR="3600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</a:t>
                      </a:r>
                      <a:endParaRPr lang="de-DE" sz="9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12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12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12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</a:tr>
              <a:tr h="306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2</a:t>
                      </a:r>
                      <a:endParaRPr lang="de-DE" sz="80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de-DE" sz="800" dirty="0" err="1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Prätherapeutische Fallvorstellung Rezidiv / metachrone Metastasen</a:t>
                      </a:r>
                      <a:endParaRPr lang="de-DE" sz="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100,00%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100,00%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100,00%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100,00%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100,00%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100,00%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100,00%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100,00%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</a:t>
                      </a:r>
                      <a:endParaRPr lang="de-DE" sz="9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000" marR="3600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</a:t>
                      </a:r>
                      <a:endParaRPr lang="de-DE" sz="9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000" marR="3600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</a:t>
                      </a:r>
                      <a:endParaRPr lang="de-DE" sz="9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12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12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12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</a:tr>
              <a:tr h="306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3</a:t>
                      </a:r>
                      <a:endParaRPr lang="de-DE" sz="80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de-DE" sz="800" dirty="0" err="1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Postoperative Fallvorstellung</a:t>
                      </a:r>
                      <a:endParaRPr lang="de-DE" sz="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98,19%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98,20%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97,97%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98,51%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98,41%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97,18%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96,88%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100,00%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</a:t>
                      </a:r>
                      <a:endParaRPr lang="de-DE" sz="9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000" marR="3600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</a:t>
                      </a:r>
                      <a:endParaRPr lang="de-DE" sz="9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000" marR="3600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</a:t>
                      </a:r>
                      <a:endParaRPr lang="de-DE" sz="9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12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12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12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</a:tr>
              <a:tr h="306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6</a:t>
                      </a:r>
                      <a:endParaRPr lang="de-DE" sz="80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de-DE" sz="800" dirty="0" err="1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Studienteilnahme</a:t>
                      </a:r>
                      <a:endParaRPr lang="de-DE" sz="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11,49%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15,85%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16,22%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16,00%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30,30%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36,49%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76,32%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102,99%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</a:t>
                      </a:r>
                      <a:endParaRPr lang="de-DE" sz="9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000" marR="3600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</a:t>
                      </a:r>
                      <a:endParaRPr lang="de-DE" sz="9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000" marR="3600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</a:t>
                      </a:r>
                      <a:endParaRPr lang="de-DE" sz="9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12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12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12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</a:tr>
              <a:tr h="306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9</a:t>
                      </a:r>
                      <a:endParaRPr lang="de-DE" sz="80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de-DE" sz="800" dirty="0" err="1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Immunhistochemische Bestimmung der MMR-Proteine</a:t>
                      </a:r>
                      <a:endParaRPr lang="de-DE" sz="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100,00%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100,00%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100,00%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100,00%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100,00%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100,00%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100,00%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100,00%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</a:t>
                      </a:r>
                      <a:endParaRPr lang="de-DE" sz="9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000" marR="3600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</a:t>
                      </a:r>
                      <a:endParaRPr lang="de-DE" sz="9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000" marR="3600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</a:t>
                      </a:r>
                      <a:endParaRPr lang="de-DE" sz="9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Summe</a:t>
                      </a:r>
                      <a:endParaRPr lang="de-DE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de-DE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de-DE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de-DE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de-DE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de-DE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de-DE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de-DE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de-DE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de-DE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b="1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54</a:t>
                      </a:r>
                      <a:endParaRPr lang="de-DE" sz="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000" marR="3600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121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b="1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54</a:t>
                      </a:r>
                      <a:endParaRPr lang="de-DE" sz="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000" marR="3600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121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b="1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54</a:t>
                      </a:r>
                      <a:endParaRPr lang="de-DE" sz="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000" marR="3600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121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b="1" dirty="0" smtClean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54</a:t>
                      </a:r>
                      <a:endParaRPr lang="de-DE" sz="8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000" marR="3600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121C"/>
                    </a:solidFill>
                  </a:tcPr>
                </a:tc>
              </a:tr>
            </a:tbl>
          </a:graphicData>
        </a:graphic>
      </p:graphicFrame>
      <p:sp>
        <p:nvSpPr>
          <p:cNvPr id="17" name="Textfeld 16"/>
          <p:cNvSpPr txBox="1"/>
          <p:nvPr/>
        </p:nvSpPr>
        <p:spPr>
          <a:xfrm>
            <a:off x="201600" y="4509120"/>
            <a:ext cx="87820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pitchFamily="34" charset="0"/>
                <a:cs typeface="Arial" pitchFamily="34" charset="0"/>
              </a:rPr>
              <a:t>Erläuterungen zu den Berechnungsalgorithmen siehe Folien 6 und 7</a:t>
            </a:r>
          </a:p>
          <a:p>
            <a:r>
              <a:rPr lang="de-DE" sz="800" dirty="0">
                <a:latin typeface="Arial" pitchFamily="34" charset="0"/>
                <a:cs typeface="Arial" pitchFamily="34" charset="0"/>
              </a:rPr>
              <a:t>Ausnahmen Kennzahl 2 und Kennzahl 9: Wenn Kennzahlenwert 0/0 = </a:t>
            </a:r>
            <a:r>
              <a:rPr lang="de-DE" sz="800" dirty="0" err="1">
                <a:latin typeface="Arial" pitchFamily="34" charset="0"/>
                <a:cs typeface="Arial" pitchFamily="34" charset="0"/>
              </a:rPr>
              <a:t>n.d</a:t>
            </a:r>
            <a:r>
              <a:rPr lang="de-DE" sz="800" dirty="0">
                <a:latin typeface="Arial" pitchFamily="34" charset="0"/>
                <a:cs typeface="Arial" pitchFamily="34" charset="0"/>
              </a:rPr>
              <a:t>. = nicht definiert, dann werden 6 Punkte vergeben.</a:t>
            </a:r>
          </a:p>
        </p:txBody>
      </p:sp>
      <p:sp>
        <p:nvSpPr>
          <p:cNvPr id="18" name="Fußzeilenplatzhalter 6"/>
          <p:cNvSpPr>
            <a:spLocks noGrp="1"/>
          </p:cNvSpPr>
          <p:nvPr>
            <p:ph type="ftr" sz="quarter" idx="11"/>
          </p:nvPr>
        </p:nvSpPr>
        <p:spPr>
          <a:xfrm>
            <a:off x="161925" y="6569076"/>
            <a:ext cx="5530850" cy="275768"/>
          </a:xfrm>
        </p:spPr>
        <p:txBody>
          <a:bodyPr/>
          <a:lstStyle/>
          <a:p>
            <a:pPr algn="l"/>
            <a:r>
              <a:rPr lang="en-US" sz="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Darmzentrum Ruhr</a:t>
            </a: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FAD-Z001-2 V</a:t>
            </a: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165100" y="228600"/>
            <a:ext cx="71782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dirty="0" err="1" smtClean="0">
                <a:latin typeface="Arial" pitchFamily="34" charset="0"/>
              </a:rPr>
              <a:t>Jahresbericht</a:t>
            </a:r>
            <a:r>
              <a:rPr lang="en-US" sz="1200" dirty="0" smtClean="0">
                <a:latin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</a:rPr>
              <a:t>Darm</a:t>
            </a:r>
            <a:r>
              <a:rPr lang="en-US" sz="12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</a:rPr>
              <a:t>2017 </a:t>
            </a:r>
            <a:r>
              <a:rPr lang="de-DE" sz="1200" kern="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(</a:t>
            </a:r>
            <a:r>
              <a:rPr lang="de-DE" sz="1200" kern="0" dirty="0">
                <a:solidFill>
                  <a:srgbClr val="7F7F7F"/>
                </a:solidFill>
                <a:latin typeface="Arial" charset="0"/>
                <a:cs typeface="Arial" charset="0"/>
              </a:rPr>
              <a:t>Auditjahr </a:t>
            </a:r>
            <a:r>
              <a:rPr lang="de-DE" sz="1200" kern="0" dirty="0" smtClean="0">
                <a:solidFill>
                  <a:srgbClr val="7F7F7F"/>
                </a:solidFill>
                <a:latin typeface="Arial" charset="0"/>
                <a:cs typeface="Arial" charset="0"/>
              </a:rPr>
              <a:t>2016 </a:t>
            </a:r>
            <a:r>
              <a:rPr lang="de-DE" sz="1200" kern="0" dirty="0">
                <a:solidFill>
                  <a:srgbClr val="7F7F7F"/>
                </a:solidFill>
                <a:latin typeface="Arial" charset="0"/>
                <a:cs typeface="Arial" charset="0"/>
              </a:rPr>
              <a:t>/ Kennzahlenjahr </a:t>
            </a:r>
            <a:r>
              <a:rPr lang="de-DE" sz="1200" kern="0" dirty="0" smtClean="0">
                <a:solidFill>
                  <a:srgbClr val="7F7F7F"/>
                </a:solidFill>
                <a:latin typeface="Arial" charset="0"/>
                <a:cs typeface="Arial" charset="0"/>
              </a:rPr>
              <a:t>2015)</a:t>
            </a:r>
            <a:endParaRPr lang="de-DE" sz="1200" kern="0" dirty="0">
              <a:solidFill>
                <a:srgbClr val="7F7F7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60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Gerade Verbindung 8"/>
          <p:cNvCxnSpPr/>
          <p:nvPr/>
        </p:nvCxnSpPr>
        <p:spPr>
          <a:xfrm>
            <a:off x="0" y="949656"/>
            <a:ext cx="9906000" cy="0"/>
          </a:xfrm>
          <a:prstGeom prst="line">
            <a:avLst/>
          </a:prstGeom>
          <a:ln w="38100">
            <a:solidFill>
              <a:srgbClr val="A5DA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9487373" y="6629400"/>
            <a:ext cx="24237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smtClean="0">
                <a:latin typeface="Arial" pitchFamily="34" charset="0"/>
                <a:cs typeface="Arial" pitchFamily="34" charset="0"/>
              </a:rPr>
              <a:t>4</a:t>
            </a:r>
            <a:endParaRPr lang="de-DE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166654" y="951111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 smtClean="0">
                <a:solidFill>
                  <a:srgbClr val="00B250"/>
                </a:solidFill>
                <a:latin typeface="Arial" pitchFamily="34" charset="0"/>
                <a:cs typeface="Arial" pitchFamily="34" charset="0"/>
              </a:rPr>
              <a:t>Behandlungsqualität</a:t>
            </a:r>
          </a:p>
          <a:p>
            <a:endParaRPr lang="de-DE" sz="1200" b="1" dirty="0" smtClean="0">
              <a:solidFill>
                <a:srgbClr val="00B2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Fußzeilenplatzhalter 6"/>
          <p:cNvSpPr>
            <a:spLocks noGrp="1"/>
          </p:cNvSpPr>
          <p:nvPr>
            <p:ph type="ftr" sz="quarter" idx="11"/>
          </p:nvPr>
        </p:nvSpPr>
        <p:spPr>
          <a:xfrm>
            <a:off x="161925" y="6569076"/>
            <a:ext cx="5530850" cy="275768"/>
          </a:xfrm>
        </p:spPr>
        <p:txBody>
          <a:bodyPr/>
          <a:lstStyle/>
          <a:p>
            <a:pPr algn="l"/>
            <a:r>
              <a:rPr lang="en-US" sz="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Darmzentrum Ruhr</a:t>
            </a: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FAD-Z001-2 V</a:t>
            </a: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65100" y="554666"/>
            <a:ext cx="4427860" cy="3810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de-DE" sz="1400" b="1" dirty="0" smtClean="0">
                <a:latin typeface="Arial" pitchFamily="34" charset="0"/>
                <a:cs typeface="Arial" pitchFamily="34" charset="0"/>
              </a:rPr>
              <a:t>Gesamtbewertung</a:t>
            </a:r>
            <a:endParaRPr lang="de-DE" sz="14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1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2891219"/>
              </p:ext>
            </p:extLst>
          </p:nvPr>
        </p:nvGraphicFramePr>
        <p:xfrm>
          <a:off x="633600" y="4222800"/>
          <a:ext cx="3092400" cy="17244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889200"/>
                <a:gridCol w="550800"/>
                <a:gridCol w="550800"/>
                <a:gridCol w="550800"/>
                <a:gridCol w="550800"/>
              </a:tblGrid>
              <a:tr h="360000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b="1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Behandlungs-qualität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b="1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Standort-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b="1" baseline="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übergreifend </a:t>
                      </a:r>
                      <a:endParaRPr lang="de-DE" sz="8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72000" marB="0">
                    <a:lnL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e-DE" sz="800" b="1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Punkte</a:t>
                      </a:r>
                      <a:endParaRPr lang="de-DE" sz="80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de-DE" sz="100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5DAAD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de-DE" sz="80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de-DE" sz="80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</a:tr>
              <a:tr h="360000">
                <a:tc vMerge="1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DE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800" b="1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2012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800" b="1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2013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800" b="1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2014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800" b="1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2015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</a:tr>
              <a:tr h="33480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8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Max</a:t>
                      </a:r>
                      <a:endParaRPr lang="de-DE" sz="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135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135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135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135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</a:tr>
              <a:tr h="33480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8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Median </a:t>
                      </a:r>
                      <a:endParaRPr lang="de-DE" sz="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113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112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111,5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113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</a:tr>
              <a:tr h="33480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8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Min</a:t>
                      </a:r>
                      <a:endParaRPr lang="de-DE" sz="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71,5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65,5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71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71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1729226"/>
              </p:ext>
            </p:extLst>
          </p:nvPr>
        </p:nvGraphicFramePr>
        <p:xfrm>
          <a:off x="3873600" y="4222800"/>
          <a:ext cx="4928400" cy="20604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896400"/>
                <a:gridCol w="576000"/>
                <a:gridCol w="576000"/>
                <a:gridCol w="576000"/>
                <a:gridCol w="576000"/>
                <a:gridCol w="432000"/>
                <a:gridCol w="432000"/>
                <a:gridCol w="432000"/>
                <a:gridCol w="432000"/>
              </a:tblGrid>
              <a:tr h="360000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b="1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Behandlungs-qualität</a:t>
                      </a:r>
                    </a:p>
                  </a:txBody>
                  <a:tcPr marL="63530" marR="63530" marT="72000" marB="0">
                    <a:lnL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e-DE" sz="8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Punkte</a:t>
                      </a:r>
                    </a:p>
                  </a:txBody>
                  <a:tcPr marL="63530" marR="6353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de-DE" sz="80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de-DE" sz="800" b="1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de-DE" sz="800" b="1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e-DE" sz="8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Anzahl Standorte</a:t>
                      </a:r>
                    </a:p>
                  </a:txBody>
                  <a:tcPr marL="63530" marR="6353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de-DE" sz="80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de-DE" sz="800" b="1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de-DE" sz="800" b="1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</a:tr>
              <a:tr h="360000">
                <a:tc vMerge="1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DE" sz="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8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2012</a:t>
                      </a:r>
                      <a:endParaRPr lang="de-DE" sz="8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8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2013</a:t>
                      </a:r>
                      <a:endParaRPr lang="de-DE" sz="8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8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2014</a:t>
                      </a:r>
                      <a:endParaRPr lang="de-DE" sz="8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8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2015</a:t>
                      </a:r>
                      <a:endParaRPr lang="de-DE" sz="8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8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2012</a:t>
                      </a:r>
                      <a:endParaRPr lang="de-DE" sz="8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8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2013</a:t>
                      </a:r>
                      <a:endParaRPr lang="de-DE" sz="8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8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2014</a:t>
                      </a:r>
                      <a:endParaRPr lang="de-DE" sz="8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8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2015</a:t>
                      </a:r>
                      <a:endParaRPr lang="de-DE" sz="8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</a:tr>
              <a:tr h="219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b="1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Kategorie C</a:t>
                      </a:r>
                      <a:endParaRPr lang="de-DE" sz="80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b="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0 ≤ C ≤ 100</a:t>
                      </a:r>
                      <a:endParaRPr lang="de-DE" sz="800" b="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80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800" b="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800" b="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61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63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56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54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</a:tr>
              <a:tr h="219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b="1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Kategorie B</a:t>
                      </a:r>
                      <a:endParaRPr lang="de-DE" sz="80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b="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100 &lt; B ≤ 120</a:t>
                      </a:r>
                      <a:endParaRPr lang="de-DE" sz="80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DE" sz="800" b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80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80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126</a:t>
                      </a:r>
                      <a:endParaRPr lang="de-DE" sz="8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124</a:t>
                      </a:r>
                      <a:endParaRPr lang="de-DE" sz="8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137</a:t>
                      </a:r>
                      <a:endParaRPr lang="de-DE" sz="8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141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</a:tr>
              <a:tr h="219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b="1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Kategorie A</a:t>
                      </a:r>
                      <a:endParaRPr lang="de-DE" sz="80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b="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120 &lt; A ≤ 135</a:t>
                      </a:r>
                      <a:endParaRPr lang="de-DE" sz="80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DE" sz="800" dirty="0" smtClean="0"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80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80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66</a:t>
                      </a:r>
                      <a:endParaRPr lang="de-DE" sz="800" kern="12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70</a:t>
                      </a:r>
                      <a:endParaRPr lang="de-DE" sz="800" kern="12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68</a:t>
                      </a:r>
                      <a:endParaRPr lang="de-DE" sz="800" kern="12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78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</a:tr>
              <a:tr h="68040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de-DE" sz="800" b="1" dirty="0" err="1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FAD-Z001-2 V</a:t>
                      </a:r>
                      <a:endParaRPr lang="de-DE" sz="8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121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Kategorie B</a:t>
                      </a: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Punkte 119</a:t>
                      </a:r>
                      <a:endParaRPr lang="de-DE" sz="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121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Kategorie B</a:t>
                      </a: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Punkte 119</a:t>
                      </a:r>
                      <a:endParaRPr lang="de-DE" sz="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121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Kategorie A</a:t>
                      </a: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Punkte 125</a:t>
                      </a:r>
                      <a:endParaRPr lang="de-DE" sz="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121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dirty="0" smtClean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Kategorie A</a:t>
                      </a:r>
                    </a:p>
                    <a:p>
                      <a:pPr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dirty="0" smtClean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Punkte 125</a:t>
                      </a:r>
                      <a:endParaRPr lang="de-DE" sz="800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121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DE" sz="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DE" sz="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DE" sz="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DE" sz="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2" name="Picture 5" descr="C:\Users\C.Keller\fad-z108__behandlu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201" y="980728"/>
            <a:ext cx="6847530" cy="3198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itle 1"/>
          <p:cNvSpPr txBox="1">
            <a:spLocks/>
          </p:cNvSpPr>
          <p:nvPr/>
        </p:nvSpPr>
        <p:spPr bwMode="auto">
          <a:xfrm>
            <a:off x="165100" y="228600"/>
            <a:ext cx="71782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dirty="0" err="1" smtClean="0">
                <a:latin typeface="Arial" pitchFamily="34" charset="0"/>
              </a:rPr>
              <a:t>Jahresbericht</a:t>
            </a:r>
            <a:r>
              <a:rPr lang="en-US" sz="1200" dirty="0" smtClean="0">
                <a:latin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</a:rPr>
              <a:t>Darm</a:t>
            </a:r>
            <a:r>
              <a:rPr lang="en-US" sz="12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</a:rPr>
              <a:t>2017 </a:t>
            </a:r>
            <a:r>
              <a:rPr lang="de-DE" sz="1200" kern="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(</a:t>
            </a:r>
            <a:r>
              <a:rPr lang="de-DE" sz="1200" kern="0" dirty="0">
                <a:solidFill>
                  <a:srgbClr val="7F7F7F"/>
                </a:solidFill>
                <a:latin typeface="Arial" charset="0"/>
                <a:cs typeface="Arial" charset="0"/>
              </a:rPr>
              <a:t>Auditjahr </a:t>
            </a:r>
            <a:r>
              <a:rPr lang="de-DE" sz="1200" kern="0" dirty="0" smtClean="0">
                <a:solidFill>
                  <a:srgbClr val="7F7F7F"/>
                </a:solidFill>
                <a:latin typeface="Arial" charset="0"/>
                <a:cs typeface="Arial" charset="0"/>
              </a:rPr>
              <a:t>2016 </a:t>
            </a:r>
            <a:r>
              <a:rPr lang="de-DE" sz="1200" kern="0" dirty="0">
                <a:solidFill>
                  <a:srgbClr val="7F7F7F"/>
                </a:solidFill>
                <a:latin typeface="Arial" charset="0"/>
                <a:cs typeface="Arial" charset="0"/>
              </a:rPr>
              <a:t>/ Kennzahlenjahr </a:t>
            </a:r>
            <a:r>
              <a:rPr lang="de-DE" sz="1200" kern="0" dirty="0" smtClean="0">
                <a:solidFill>
                  <a:srgbClr val="7F7F7F"/>
                </a:solidFill>
                <a:latin typeface="Arial" charset="0"/>
                <a:cs typeface="Arial" charset="0"/>
              </a:rPr>
              <a:t>2015)</a:t>
            </a:r>
            <a:endParaRPr lang="de-DE" sz="1200" kern="0" dirty="0">
              <a:solidFill>
                <a:srgbClr val="7F7F7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502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Gerade Verbindung 8"/>
          <p:cNvCxnSpPr/>
          <p:nvPr/>
        </p:nvCxnSpPr>
        <p:spPr>
          <a:xfrm>
            <a:off x="0" y="949656"/>
            <a:ext cx="9906000" cy="0"/>
          </a:xfrm>
          <a:prstGeom prst="line">
            <a:avLst/>
          </a:prstGeom>
          <a:ln w="38100">
            <a:solidFill>
              <a:srgbClr val="A5DA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9487373" y="6629400"/>
            <a:ext cx="24237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Arial" pitchFamily="34" charset="0"/>
                <a:cs typeface="Arial" pitchFamily="34" charset="0"/>
              </a:rPr>
              <a:t>5</a:t>
            </a:r>
            <a:endParaRPr lang="de-DE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65100" y="554666"/>
            <a:ext cx="4427860" cy="3810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de-DE" sz="1400" b="1" dirty="0" smtClean="0">
                <a:latin typeface="Arial" pitchFamily="34" charset="0"/>
                <a:cs typeface="Arial" pitchFamily="34" charset="0"/>
              </a:rPr>
              <a:t>Gesamtbewertung</a:t>
            </a:r>
            <a:endParaRPr lang="de-DE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230400" y="795600"/>
            <a:ext cx="648767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000" b="1" dirty="0" smtClean="0">
              <a:solidFill>
                <a:srgbClr val="00B250"/>
              </a:solidFill>
              <a:latin typeface="Arial" pitchFamily="34" charset="0"/>
              <a:cs typeface="Arial" pitchFamily="34" charset="0"/>
            </a:endParaRPr>
          </a:p>
          <a:p>
            <a:r>
              <a:rPr lang="de-DE" sz="1200" b="1" dirty="0">
                <a:solidFill>
                  <a:srgbClr val="00B250"/>
                </a:solidFill>
                <a:latin typeface="Arial" pitchFamily="34" charset="0"/>
                <a:cs typeface="Arial" pitchFamily="34" charset="0"/>
              </a:rPr>
              <a:t>Behandlungsqualität - </a:t>
            </a:r>
            <a:r>
              <a:rPr lang="de-DE" sz="1200" b="1" dirty="0" smtClean="0">
                <a:solidFill>
                  <a:srgbClr val="00B250"/>
                </a:solidFill>
                <a:latin typeface="Arial" pitchFamily="34" charset="0"/>
                <a:cs typeface="Arial" pitchFamily="34" charset="0"/>
              </a:rPr>
              <a:t>Einzelbewertung </a:t>
            </a:r>
            <a:r>
              <a:rPr lang="de-DE" sz="1200" b="1" dirty="0">
                <a:solidFill>
                  <a:srgbClr val="00B250"/>
                </a:solidFill>
                <a:latin typeface="Arial" pitchFamily="34" charset="0"/>
                <a:cs typeface="Arial" pitchFamily="34" charset="0"/>
              </a:rPr>
              <a:t>Kennzahlen </a:t>
            </a:r>
            <a:endParaRPr lang="de-DE" sz="500" b="1" dirty="0" smtClean="0">
              <a:solidFill>
                <a:srgbClr val="00B2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feld 1"/>
          <p:cNvSpPr txBox="1"/>
          <p:nvPr/>
        </p:nvSpPr>
        <p:spPr>
          <a:xfrm>
            <a:off x="244800" y="6422400"/>
            <a:ext cx="88535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pitchFamily="34" charset="0"/>
                <a:cs typeface="Arial" pitchFamily="34" charset="0"/>
              </a:rPr>
              <a:t>Erläuterungen </a:t>
            </a:r>
            <a:r>
              <a:rPr lang="de-DE" sz="800" dirty="0" smtClean="0">
                <a:latin typeface="Arial" pitchFamily="34" charset="0"/>
                <a:cs typeface="Arial" pitchFamily="34" charset="0"/>
              </a:rPr>
              <a:t>zu den Berechnungsalgorithmen siehe </a:t>
            </a:r>
            <a:r>
              <a:rPr lang="de-DE" sz="800" dirty="0">
                <a:latin typeface="Arial" pitchFamily="34" charset="0"/>
                <a:cs typeface="Arial" pitchFamily="34" charset="0"/>
              </a:rPr>
              <a:t>Folien </a:t>
            </a:r>
            <a:r>
              <a:rPr lang="de-DE" sz="800" dirty="0" smtClean="0">
                <a:latin typeface="Arial" pitchFamily="34" charset="0"/>
                <a:cs typeface="Arial" pitchFamily="34" charset="0"/>
              </a:rPr>
              <a:t>6 </a:t>
            </a:r>
            <a:r>
              <a:rPr lang="de-DE" sz="800" dirty="0">
                <a:latin typeface="Arial" pitchFamily="34" charset="0"/>
                <a:cs typeface="Arial" pitchFamily="34" charset="0"/>
              </a:rPr>
              <a:t>und </a:t>
            </a:r>
            <a:r>
              <a:rPr lang="de-DE" sz="800" dirty="0" smtClean="0">
                <a:latin typeface="Arial" pitchFamily="34" charset="0"/>
                <a:cs typeface="Arial" pitchFamily="34" charset="0"/>
              </a:rPr>
              <a:t>7.</a:t>
            </a:r>
            <a:endParaRPr lang="de-DE" sz="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Tabel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5731026"/>
              </p:ext>
            </p:extLst>
          </p:nvPr>
        </p:nvGraphicFramePr>
        <p:xfrm>
          <a:off x="331200" y="1206000"/>
          <a:ext cx="9363600" cy="539508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70000"/>
                <a:gridCol w="1389600"/>
                <a:gridCol w="543600"/>
                <a:gridCol w="543600"/>
                <a:gridCol w="543600"/>
                <a:gridCol w="543600"/>
                <a:gridCol w="543600"/>
                <a:gridCol w="543600"/>
                <a:gridCol w="543600"/>
                <a:gridCol w="543600"/>
                <a:gridCol w="360000"/>
                <a:gridCol w="360000"/>
                <a:gridCol w="360000"/>
                <a:gridCol w="360000"/>
                <a:gridCol w="475200"/>
                <a:gridCol w="360000"/>
                <a:gridCol w="360000"/>
                <a:gridCol w="360000"/>
                <a:gridCol w="360000"/>
              </a:tblGrid>
              <a:tr h="288000">
                <a:tc rowSpan="3"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Nr.</a:t>
                      </a:r>
                      <a:endParaRPr lang="de-DE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  <a:endParaRPr lang="de-DE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Kennzahl</a:t>
                      </a:r>
                      <a:endParaRPr lang="de-DE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  <a:endParaRPr lang="de-DE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3530" marR="6353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800" b="1" baseline="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Standortübergreifend </a:t>
                      </a:r>
                      <a:endParaRPr lang="de-DE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3530" marR="6353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de-DE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3530" marR="6353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de-DE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3530" marR="6353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 gridSpan="13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b="1" dirty="0" err="1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FAD-Z001-2 V</a:t>
                      </a:r>
                      <a:endParaRPr lang="de-DE" sz="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121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de-DE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3530" marR="63530" marT="0" marB="0" anchor="ctr">
                    <a:lnL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121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de-DE" sz="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121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de-DE" sz="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121C"/>
                    </a:solidFill>
                  </a:tcPr>
                </a:tc>
              </a:tr>
              <a:tr h="2496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Median - Quote</a:t>
                      </a:r>
                      <a:endParaRPr lang="de-DE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3530" marR="6353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de-DE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3530" marR="63530" marT="0" marB="0" anchor="ctr">
                    <a:lnL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3530" marR="6353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3530" marR="6353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Quote</a:t>
                      </a:r>
                      <a:endParaRPr lang="de-DE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3530" marR="6353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121C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de-DE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3530" marR="63530" marT="0" marB="0" anchor="ctr">
                    <a:lnL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121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3530" marR="6353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121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3530" marR="6353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121C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kern="1200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Punkte</a:t>
                      </a:r>
                      <a:endParaRPr lang="de-DE" sz="800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3530" marR="6353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121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1043056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de-DE" sz="800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3530" marR="63530" marT="0" marB="0" anchor="ctr">
                    <a:lnL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121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800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3530" marR="6353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121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800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3530" marR="6353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121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Gewich-tung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6000" marR="63530" marT="7200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Gesamtpunkte</a:t>
                      </a:r>
                      <a:endParaRPr lang="de-DE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3530" marR="6353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121C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de-DE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3530" marR="63530" marT="0" marB="0" anchor="ctr">
                    <a:lnL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121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3530" marR="6353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121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3530" marR="6353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121C"/>
                    </a:solidFill>
                  </a:tcPr>
                </a:tc>
              </a:tr>
              <a:tr h="270600">
                <a:tc vMerge="1"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de-DE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>
                    <a:lnL>
                      <a:noFill/>
                    </a:lnL>
                    <a:lnR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de-DE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>
                    <a:lnL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8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2012</a:t>
                      </a:r>
                      <a:endParaRPr lang="de-DE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3530" marR="6353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8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63530" marR="6353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8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63530" marR="6353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8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63530" marR="6353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8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2012</a:t>
                      </a:r>
                      <a:endParaRPr lang="de-DE" sz="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3530" marR="6353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121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8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2013</a:t>
                      </a:r>
                      <a:endParaRPr lang="de-DE" sz="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3530" marR="6353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121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8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2014</a:t>
                      </a:r>
                      <a:endParaRPr lang="de-DE" sz="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3530" marR="6353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121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8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2015</a:t>
                      </a:r>
                      <a:endParaRPr lang="de-DE" sz="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3530" marR="6353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121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8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2012</a:t>
                      </a:r>
                      <a:endParaRPr lang="de-DE" sz="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3530" marR="6353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121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8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2013</a:t>
                      </a:r>
                      <a:endParaRPr lang="de-DE" sz="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3530" marR="6353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121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8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2014</a:t>
                      </a:r>
                      <a:endParaRPr lang="de-DE" sz="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3530" marR="6353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121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8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2015</a:t>
                      </a:r>
                      <a:endParaRPr lang="de-DE" sz="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3530" marR="6353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121C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de-DE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3530" marR="6353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8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2012</a:t>
                      </a:r>
                      <a:endParaRPr lang="de-DE" sz="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3530" marR="6353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121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8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2013</a:t>
                      </a:r>
                      <a:endParaRPr lang="de-DE" sz="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3530" marR="6353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121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8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2014</a:t>
                      </a:r>
                      <a:endParaRPr lang="de-DE" sz="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3530" marR="6353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121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8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2015</a:t>
                      </a:r>
                      <a:endParaRPr lang="de-DE" sz="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3530" marR="6353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121C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10</a:t>
                      </a:r>
                      <a:endParaRPr lang="de-DE" sz="80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de-DE" sz="800" dirty="0" err="1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Komplikationsrate therapeutische Koloskopien</a:t>
                      </a:r>
                      <a:endParaRPr lang="de-DE" sz="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0,62%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0,62%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0,72%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0,67%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0,67%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0,69%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0,44%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0,66%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</a:t>
                      </a:r>
                      <a:endParaRPr lang="de-DE" sz="9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000" marR="3600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</a:t>
                      </a:r>
                      <a:endParaRPr lang="de-DE" sz="9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000" marR="3600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</a:t>
                      </a:r>
                      <a:endParaRPr lang="de-DE" sz="9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12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12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12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11</a:t>
                      </a:r>
                      <a:endParaRPr lang="de-DE" sz="80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de-DE" sz="800" dirty="0" err="1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Vollständige elektive Koloskopien</a:t>
                      </a:r>
                      <a:endParaRPr lang="de-DE" sz="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97,55%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97,49%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97,80%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97,87%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97,56%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99,52%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98,88%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98,97%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</a:t>
                      </a:r>
                      <a:endParaRPr lang="de-DE" sz="9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000" marR="3600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</a:t>
                      </a:r>
                      <a:endParaRPr lang="de-DE" sz="9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000" marR="3600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</a:t>
                      </a:r>
                      <a:endParaRPr lang="de-DE" sz="9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15</a:t>
                      </a:r>
                      <a:endParaRPr lang="de-DE" sz="80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de-DE" sz="800" dirty="0" err="1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Revisions-OP's Kolon</a:t>
                      </a:r>
                      <a:endParaRPr lang="de-DE" sz="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9,09%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9,30%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9,38%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8,82%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8,33%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2,63%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8,33%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6,06%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</a:t>
                      </a:r>
                      <a:endParaRPr lang="de-DE" sz="9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000" marR="3600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</a:t>
                      </a:r>
                      <a:endParaRPr lang="de-DE" sz="9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000" marR="3600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</a:t>
                      </a:r>
                      <a:endParaRPr lang="de-DE" sz="9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12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12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12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16</a:t>
                      </a:r>
                      <a:endParaRPr lang="de-DE" sz="80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de-DE" sz="800" dirty="0" err="1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Revisions-OP's Rektum </a:t>
                      </a:r>
                      <a:endParaRPr lang="de-DE" sz="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9,37%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9,68%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9,86%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10,00%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0,00%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4,00%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0,00%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5,26%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</a:t>
                      </a:r>
                      <a:endParaRPr lang="de-DE" sz="9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000" marR="3600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</a:t>
                      </a:r>
                      <a:endParaRPr lang="de-DE" sz="9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000" marR="3600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</a:t>
                      </a:r>
                      <a:endParaRPr lang="de-DE" sz="9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12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12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12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18</a:t>
                      </a:r>
                      <a:endParaRPr lang="de-DE" sz="80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de-DE" sz="800" dirty="0" err="1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Anastomoseninsuffizienzen Kolon (LL QI 9)</a:t>
                      </a:r>
                      <a:endParaRPr lang="de-DE" sz="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4,76%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4,67%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4,44%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4,55%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0,00%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2,78%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5,71%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3,13%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</a:t>
                      </a:r>
                      <a:endParaRPr lang="de-DE" sz="9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000" marR="3600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</a:t>
                      </a:r>
                      <a:endParaRPr lang="de-DE" sz="9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000" marR="3600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</a:t>
                      </a:r>
                      <a:endParaRPr lang="de-DE" sz="9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12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12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12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19</a:t>
                      </a:r>
                      <a:endParaRPr lang="de-DE" sz="80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de-DE" sz="800" dirty="0" err="1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Anastomoseninsuffizienzen Rektum (LL QI 8)</a:t>
                      </a:r>
                      <a:endParaRPr lang="de-DE" sz="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8,33%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9,52%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9,09%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7,69%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7,69%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0,00%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0,00%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0,00%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</a:t>
                      </a:r>
                      <a:endParaRPr lang="de-DE" sz="9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000" marR="3600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</a:t>
                      </a:r>
                      <a:endParaRPr lang="de-DE" sz="9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000" marR="3600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</a:t>
                      </a:r>
                      <a:endParaRPr lang="de-DE" sz="9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12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12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12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20</a:t>
                      </a:r>
                      <a:endParaRPr lang="de-DE" sz="80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de-DE" sz="800" dirty="0" err="1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Mortalität postoperativ</a:t>
                      </a:r>
                      <a:endParaRPr lang="de-DE" sz="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3,06%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2,78%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2,68%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2,41%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5,35%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4,76%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3,51%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1,92%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</a:t>
                      </a:r>
                      <a:endParaRPr lang="de-DE" sz="9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000" marR="3600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</a:t>
                      </a:r>
                      <a:endParaRPr lang="de-DE" sz="9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000" marR="3600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</a:t>
                      </a:r>
                      <a:endParaRPr lang="de-DE" sz="9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12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12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21</a:t>
                      </a:r>
                      <a:endParaRPr lang="de-DE" sz="80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de-DE" sz="800" dirty="0" err="1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Lokale R0-Resektionen Kolon</a:t>
                      </a:r>
                      <a:endParaRPr lang="de-DE" sz="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97,91%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97,37%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97,30%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97,47%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97,22%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100,00%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97,22%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96,97%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</a:t>
                      </a:r>
                      <a:endParaRPr lang="de-DE" sz="9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000" marR="3600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</a:t>
                      </a:r>
                      <a:endParaRPr lang="de-DE" sz="9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000" marR="3600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1,5</a:t>
                      </a:r>
                      <a:endParaRPr lang="de-DE" sz="9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9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9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9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22</a:t>
                      </a:r>
                      <a:endParaRPr lang="de-DE" sz="80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de-DE" sz="800" dirty="0" err="1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Lokale R0-Resektionen Rektum</a:t>
                      </a:r>
                      <a:endParaRPr lang="de-DE" sz="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95,91%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95,83%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96,00%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96,00%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100,00%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100,00%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95,24%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94,74%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</a:t>
                      </a:r>
                      <a:endParaRPr lang="de-DE" sz="9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000" marR="3600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</a:t>
                      </a:r>
                      <a:endParaRPr lang="de-DE" sz="9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000" marR="3600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</a:t>
                      </a:r>
                      <a:endParaRPr lang="de-DE" sz="9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26</a:t>
                      </a:r>
                      <a:endParaRPr lang="de-DE" sz="80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de-DE" sz="800" dirty="0" err="1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Adjuvante Chemotherapien Kolon (UICC Stad. III) (LL QI 6)</a:t>
                      </a:r>
                      <a:endParaRPr lang="de-DE" sz="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68,75%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72,22%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66,67%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66,67%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45,45%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70,00%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50,00%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25,00%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</a:t>
                      </a:r>
                      <a:endParaRPr lang="de-DE" sz="9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000" marR="3600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</a:t>
                      </a:r>
                      <a:endParaRPr lang="de-DE" sz="9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000" marR="3600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</a:t>
                      </a:r>
                      <a:endParaRPr lang="de-DE" sz="9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27</a:t>
                      </a:r>
                      <a:endParaRPr lang="de-DE" sz="80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de-DE" sz="800" dirty="0" err="1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Neoadjuvante Radio- o. Radiochemotherapien Rektum (klinisches UICC Stad. II u. III) (LL QI 7)</a:t>
                      </a:r>
                      <a:endParaRPr lang="de-DE" sz="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83,33%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82,35%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82,61%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81,82%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100,00%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44,44%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85,71%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100,00%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</a:t>
                      </a:r>
                      <a:endParaRPr lang="de-DE" sz="9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000" marR="3600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</a:t>
                      </a:r>
                      <a:endParaRPr lang="de-DE" sz="9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000" marR="3600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</a:t>
                      </a:r>
                      <a:endParaRPr lang="de-DE" sz="9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12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12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28</a:t>
                      </a:r>
                      <a:endParaRPr lang="de-DE" sz="80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de-DE" sz="800" dirty="0" err="1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Qualität des TME-Rektumpräparates (Angabe Pathologie) (LL QI 3)</a:t>
                      </a:r>
                      <a:endParaRPr lang="de-DE" sz="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93,33%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94,12%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95,24%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94,44%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95,00%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100,00%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100,00%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100,00%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</a:t>
                      </a:r>
                      <a:endParaRPr lang="de-DE" sz="9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000" marR="3600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</a:t>
                      </a:r>
                      <a:endParaRPr lang="de-DE" sz="9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000" marR="3600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1,5</a:t>
                      </a:r>
                      <a:endParaRPr lang="de-DE" sz="9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9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9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9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30</a:t>
                      </a:r>
                      <a:endParaRPr lang="de-DE" sz="80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de-DE" sz="800" dirty="0" err="1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Lymphknotenuntersuchung (LL QI 2)</a:t>
                      </a:r>
                      <a:endParaRPr lang="de-DE" sz="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96,00%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96,34%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96,61%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97,18%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100,00%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100,00%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100,00%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100,00%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</a:t>
                      </a:r>
                      <a:endParaRPr lang="de-DE" sz="9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000" marR="3600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</a:t>
                      </a:r>
                      <a:endParaRPr lang="de-DE" sz="9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000" marR="3600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1,5</a:t>
                      </a:r>
                      <a:endParaRPr lang="de-DE" sz="9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9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9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9</a:t>
                      </a:r>
                      <a:endParaRPr lang="de-DE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de-DE" sz="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5EA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Summe</a:t>
                      </a:r>
                      <a:endParaRPr lang="de-DE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de-DE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de-DE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de-DE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de-DE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de-DE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de-DE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de-DE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de-DE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de-DE" sz="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b="1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119</a:t>
                      </a:r>
                      <a:endParaRPr lang="de-DE" sz="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000" marR="3600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121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b="1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119</a:t>
                      </a:r>
                      <a:endParaRPr lang="de-DE" sz="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000" marR="3600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121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b="1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125</a:t>
                      </a:r>
                      <a:endParaRPr lang="de-DE" sz="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000" marR="3600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121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800" b="1" dirty="0" smtClean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125</a:t>
                      </a:r>
                      <a:endParaRPr lang="de-DE" sz="8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000" marR="3600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121C"/>
                    </a:solidFill>
                  </a:tcPr>
                </a:tc>
              </a:tr>
            </a:tbl>
          </a:graphicData>
        </a:graphic>
      </p:graphicFrame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>
          <a:xfrm>
            <a:off x="161925" y="6569076"/>
            <a:ext cx="5530850" cy="275768"/>
          </a:xfrm>
        </p:spPr>
        <p:txBody>
          <a:bodyPr/>
          <a:lstStyle/>
          <a:p>
            <a:pPr algn="l"/>
            <a:r>
              <a:rPr lang="en-US" sz="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Darmzentrum Ruhr</a:t>
            </a: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FAD-Z001-2 V</a:t>
            </a: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165100" y="228600"/>
            <a:ext cx="71782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dirty="0" err="1" smtClean="0">
                <a:latin typeface="Arial" pitchFamily="34" charset="0"/>
              </a:rPr>
              <a:t>Jahresbericht</a:t>
            </a:r>
            <a:r>
              <a:rPr lang="en-US" sz="1200" dirty="0" smtClean="0">
                <a:latin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</a:rPr>
              <a:t>Darm</a:t>
            </a:r>
            <a:r>
              <a:rPr lang="en-US" sz="12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</a:rPr>
              <a:t>2017 </a:t>
            </a:r>
            <a:r>
              <a:rPr lang="de-DE" sz="1200" kern="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(</a:t>
            </a:r>
            <a:r>
              <a:rPr lang="de-DE" sz="1200" kern="0" dirty="0">
                <a:solidFill>
                  <a:srgbClr val="7F7F7F"/>
                </a:solidFill>
                <a:latin typeface="Arial" charset="0"/>
                <a:cs typeface="Arial" charset="0"/>
              </a:rPr>
              <a:t>Auditjahr </a:t>
            </a:r>
            <a:r>
              <a:rPr lang="de-DE" sz="1200" kern="0" dirty="0" smtClean="0">
                <a:solidFill>
                  <a:srgbClr val="7F7F7F"/>
                </a:solidFill>
                <a:latin typeface="Arial" charset="0"/>
                <a:cs typeface="Arial" charset="0"/>
              </a:rPr>
              <a:t>2016 </a:t>
            </a:r>
            <a:r>
              <a:rPr lang="de-DE" sz="1200" kern="0" dirty="0">
                <a:solidFill>
                  <a:srgbClr val="7F7F7F"/>
                </a:solidFill>
                <a:latin typeface="Arial" charset="0"/>
                <a:cs typeface="Arial" charset="0"/>
              </a:rPr>
              <a:t>/ Kennzahlenjahr </a:t>
            </a:r>
            <a:r>
              <a:rPr lang="de-DE" sz="1200" kern="0" dirty="0" smtClean="0">
                <a:solidFill>
                  <a:srgbClr val="7F7F7F"/>
                </a:solidFill>
                <a:latin typeface="Arial" charset="0"/>
                <a:cs typeface="Arial" charset="0"/>
              </a:rPr>
              <a:t>2015)</a:t>
            </a:r>
            <a:endParaRPr lang="de-DE" sz="1200" kern="0" dirty="0">
              <a:solidFill>
                <a:srgbClr val="7F7F7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20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Gerade Verbindung 8"/>
          <p:cNvCxnSpPr/>
          <p:nvPr/>
        </p:nvCxnSpPr>
        <p:spPr>
          <a:xfrm>
            <a:off x="0" y="949656"/>
            <a:ext cx="9906000" cy="0"/>
          </a:xfrm>
          <a:prstGeom prst="line">
            <a:avLst/>
          </a:prstGeom>
          <a:ln w="38100">
            <a:solidFill>
              <a:srgbClr val="A5DA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9487373" y="6629400"/>
            <a:ext cx="24237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Arial" pitchFamily="34" charset="0"/>
                <a:cs typeface="Arial" pitchFamily="34" charset="0"/>
              </a:rPr>
              <a:t>6</a:t>
            </a:r>
            <a:endParaRPr lang="de-DE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65100" y="554666"/>
            <a:ext cx="4427860" cy="3810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de-DE" sz="1400" b="1" dirty="0" smtClean="0">
                <a:latin typeface="Arial" pitchFamily="34" charset="0"/>
                <a:cs typeface="Arial" pitchFamily="34" charset="0"/>
              </a:rPr>
              <a:t>Gesamtbewertung</a:t>
            </a:r>
            <a:endParaRPr lang="de-DE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Fußzeilenplatzhalter 6"/>
          <p:cNvSpPr>
            <a:spLocks noGrp="1"/>
          </p:cNvSpPr>
          <p:nvPr>
            <p:ph type="ftr" sz="quarter" idx="11"/>
          </p:nvPr>
        </p:nvSpPr>
        <p:spPr>
          <a:xfrm>
            <a:off x="161925" y="6569076"/>
            <a:ext cx="5530850" cy="275768"/>
          </a:xfrm>
        </p:spPr>
        <p:txBody>
          <a:bodyPr/>
          <a:lstStyle/>
          <a:p>
            <a:pPr algn="l"/>
            <a:r>
              <a:rPr lang="en-US" sz="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Darmzentrum Ruhr</a:t>
            </a: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FAD-Z001-2 V</a:t>
            </a: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graphicFrame>
        <p:nvGraphicFramePr>
          <p:cNvPr id="14" name="Tabel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325134"/>
              </p:ext>
            </p:extLst>
          </p:nvPr>
        </p:nvGraphicFramePr>
        <p:xfrm>
          <a:off x="554700" y="1295400"/>
          <a:ext cx="8555591" cy="187372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464600"/>
                <a:gridCol w="7090991"/>
              </a:tblGrid>
              <a:tr h="197322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200" b="1" dirty="0" smtClean="0">
                          <a:solidFill>
                            <a:srgbClr val="00B05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Erläuterung</a:t>
                      </a:r>
                      <a:endParaRPr lang="de-DE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200" b="1" dirty="0" smtClean="0">
                          <a:solidFill>
                            <a:srgbClr val="00B05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Punktevergabe</a:t>
                      </a:r>
                      <a:r>
                        <a:rPr lang="de-DE" sz="1200" b="1" dirty="0">
                          <a:solidFill>
                            <a:srgbClr val="00B05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, Gewichtung und Kategorien</a:t>
                      </a:r>
                      <a:endParaRPr lang="de-DE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2340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9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de-DE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heSansOffice"/>
                        </a:rPr>
                        <a:t>Die Gesamtbewertung der Zentren mit Hilfe einer A</a:t>
                      </a:r>
                      <a:r>
                        <a:rPr lang="de-DE" sz="1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heSansOffice"/>
                        </a:rPr>
                        <a:t>, B </a:t>
                      </a:r>
                      <a:r>
                        <a:rPr lang="de-DE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heSansOffice"/>
                        </a:rPr>
                        <a:t>und C-Kategorisierung erfolgt auf Basis der nachfolgend aufgeführten Schritte:</a:t>
                      </a:r>
                      <a:endParaRPr lang="de-DE" sz="1000" dirty="0">
                        <a:solidFill>
                          <a:srgbClr val="000000"/>
                        </a:solidFill>
                        <a:effectLst/>
                        <a:latin typeface="TheSansOffice"/>
                        <a:ea typeface="Calibri"/>
                        <a:cs typeface="TheSansOffice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heSansOffice"/>
                        </a:rPr>
                        <a:t> </a:t>
                      </a:r>
                      <a:endParaRPr lang="de-DE" sz="1000" dirty="0">
                        <a:solidFill>
                          <a:srgbClr val="000000"/>
                        </a:solidFill>
                        <a:effectLst/>
                        <a:latin typeface="TheSansOffice"/>
                        <a:ea typeface="Calibri"/>
                        <a:cs typeface="TheSansOffice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de-DE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heSansOffice"/>
                        </a:rPr>
                        <a:t>Unterteilung der Kennzahlen mit Sollvorgabe in Kennzahlen, die Prozessqualität (5) und Kennzahlen, die Behandlungsqualität (13) abbilden. </a:t>
                      </a:r>
                      <a:endParaRPr lang="de-DE" sz="1000" dirty="0">
                        <a:solidFill>
                          <a:srgbClr val="000000"/>
                        </a:solidFill>
                        <a:effectLst/>
                        <a:latin typeface="TheSansOffice"/>
                        <a:ea typeface="Calibri"/>
                        <a:cs typeface="TheSansOffice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de-DE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heSansOffice"/>
                        </a:rPr>
                        <a:t>Vergabe von Punktwerten für die Kennzahlenergebnisse: fehlende Angaben 0 Punkte, </a:t>
                      </a:r>
                      <a:r>
                        <a:rPr lang="de-DE" sz="1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heSansOffice"/>
                        </a:rPr>
                        <a:t>Nicht-Erfüllung Sollvorgabe </a:t>
                      </a:r>
                      <a:br>
                        <a:rPr lang="de-DE" sz="1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heSansOffice"/>
                        </a:rPr>
                      </a:br>
                      <a:r>
                        <a:rPr lang="de-DE" sz="1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heSansOffice"/>
                        </a:rPr>
                        <a:t>(</a:t>
                      </a:r>
                      <a:r>
                        <a:rPr lang="de-DE" sz="10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heSansOffice"/>
                        </a:rPr>
                        <a:t>große Abweichung 1 Punkt; </a:t>
                      </a:r>
                      <a:r>
                        <a:rPr lang="de-DE" sz="1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heSansOffice"/>
                        </a:rPr>
                        <a:t>geringe Abweichung 3 Punkte</a:t>
                      </a:r>
                      <a:r>
                        <a:rPr lang="de-DE" sz="10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heSansOffice"/>
                        </a:rPr>
                        <a:t>), </a:t>
                      </a:r>
                      <a:r>
                        <a:rPr lang="de-DE" sz="1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heSansOffice"/>
                        </a:rPr>
                        <a:t>Erfüllung Sollvorgabe 6 </a:t>
                      </a:r>
                      <a:r>
                        <a:rPr lang="de-DE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heSansOffice"/>
                        </a:rPr>
                        <a:t>Punkte</a:t>
                      </a:r>
                      <a:endParaRPr lang="de-DE" sz="1000" dirty="0">
                        <a:solidFill>
                          <a:srgbClr val="000000"/>
                        </a:solidFill>
                        <a:effectLst/>
                        <a:latin typeface="TheSansOffice"/>
                        <a:ea typeface="Calibri"/>
                        <a:cs typeface="TheSansOffice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de-DE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heSansOffice"/>
                        </a:rPr>
                        <a:t>Der Punktwert für das Kennzahlenergebnis wird mit einem Gewicht multipliziert, das der Bedeutung für das Zertifizierungssystem entspricht (1; 1,5; 2). </a:t>
                      </a:r>
                      <a:endParaRPr lang="de-DE" sz="1000" dirty="0">
                        <a:solidFill>
                          <a:srgbClr val="000000"/>
                        </a:solidFill>
                        <a:effectLst/>
                        <a:latin typeface="TheSansOffice"/>
                        <a:ea typeface="Calibri"/>
                        <a:cs typeface="TheSansOffice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de-DE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heSansOffice"/>
                        </a:rPr>
                        <a:t>Die Summation der Ergebnisse aus Schritt 3 führt in dem Bereich Prozessqualität zu maximal 54 Punkten und in dem Bereich Behandlungsqualität zu maximal 135 Punkten. Die Punktwerte werden in die Kategorien A, B und C unterteilt</a:t>
                      </a:r>
                      <a:r>
                        <a:rPr lang="de-DE" sz="1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heSansOffice"/>
                        </a:rPr>
                        <a:t>.</a:t>
                      </a:r>
                      <a:r>
                        <a:rPr lang="de-DE" sz="10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de-DE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6" name="Tabel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9482069"/>
              </p:ext>
            </p:extLst>
          </p:nvPr>
        </p:nvGraphicFramePr>
        <p:xfrm>
          <a:off x="2381250" y="3810000"/>
          <a:ext cx="6715154" cy="1600200"/>
        </p:xfrm>
        <a:graphic>
          <a:graphicData uri="http://schemas.openxmlformats.org/drawingml/2006/table">
            <a:tbl>
              <a:tblPr firstRow="1" firstCol="1" bandRow="1"/>
              <a:tblGrid>
                <a:gridCol w="6715154"/>
              </a:tblGrid>
              <a:tr h="4000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0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Kategorie</a:t>
                      </a:r>
                      <a:endParaRPr lang="de-DE" sz="10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77" marR="41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75895" algn="l"/>
                          <a:tab pos="362585" algn="l"/>
                        </a:tabLst>
                      </a:pPr>
                      <a:r>
                        <a:rPr lang="de-DE" sz="1000" b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A	=	Sehr gute bis gute Qualität</a:t>
                      </a:r>
                      <a:endParaRPr lang="de-DE" sz="1000" b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77" marR="41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75895" algn="l"/>
                          <a:tab pos="362585" algn="l"/>
                        </a:tabLst>
                      </a:pPr>
                      <a:r>
                        <a:rPr lang="de-DE" sz="1000" b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B	=	</a:t>
                      </a:r>
                      <a:r>
                        <a:rPr lang="de-DE" sz="1000" b="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Zufriedenstellende Qualität  </a:t>
                      </a:r>
                      <a:r>
                        <a:rPr lang="de-DE" sz="1000" b="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-  Analysebedarf </a:t>
                      </a:r>
                      <a:r>
                        <a:rPr lang="de-DE" sz="1000" b="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bzgl. </a:t>
                      </a:r>
                      <a:r>
                        <a:rPr lang="de-DE" sz="1000" b="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Verbesserungspotential</a:t>
                      </a:r>
                      <a:endParaRPr lang="de-DE" sz="1000" b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77" marR="41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75895" algn="l"/>
                          <a:tab pos="362585" algn="l"/>
                        </a:tabLst>
                      </a:pPr>
                      <a:r>
                        <a:rPr lang="de-DE" sz="1000" b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C	=	</a:t>
                      </a:r>
                      <a:r>
                        <a:rPr lang="de-DE" sz="1000" b="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Ausreichende </a:t>
                      </a:r>
                      <a:r>
                        <a:rPr lang="de-DE" sz="1000" b="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Qualität -  Verbesserungspotential </a:t>
                      </a:r>
                      <a:r>
                        <a:rPr lang="de-DE" sz="1000" b="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bzw. </a:t>
                      </a:r>
                      <a:r>
                        <a:rPr lang="de-DE" sz="1000" b="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Schwachstelle</a:t>
                      </a:r>
                      <a:endParaRPr lang="de-DE" sz="1000" b="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77" marR="411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" name="Textfeld 16"/>
          <p:cNvSpPr txBox="1"/>
          <p:nvPr/>
        </p:nvSpPr>
        <p:spPr>
          <a:xfrm>
            <a:off x="533015" y="3724275"/>
            <a:ext cx="1552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 smtClean="0">
                <a:solidFill>
                  <a:srgbClr val="00B250"/>
                </a:solidFill>
                <a:latin typeface="Arial" pitchFamily="34" charset="0"/>
                <a:cs typeface="Arial" pitchFamily="34" charset="0"/>
              </a:rPr>
              <a:t>ABC-Bewertung</a:t>
            </a:r>
            <a:endParaRPr lang="de-DE" sz="1200" b="1" dirty="0">
              <a:solidFill>
                <a:srgbClr val="00B2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165100" y="228600"/>
            <a:ext cx="71782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dirty="0" err="1" smtClean="0">
                <a:latin typeface="Arial" pitchFamily="34" charset="0"/>
              </a:rPr>
              <a:t>Jahresbericht</a:t>
            </a:r>
            <a:r>
              <a:rPr lang="en-US" sz="1200" dirty="0" smtClean="0">
                <a:latin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</a:rPr>
              <a:t>Darm</a:t>
            </a:r>
            <a:r>
              <a:rPr lang="en-US" sz="12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</a:rPr>
              <a:t>2017 </a:t>
            </a:r>
            <a:r>
              <a:rPr lang="de-DE" sz="1200" kern="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(</a:t>
            </a:r>
            <a:r>
              <a:rPr lang="de-DE" sz="1200" kern="0" dirty="0">
                <a:solidFill>
                  <a:srgbClr val="7F7F7F"/>
                </a:solidFill>
                <a:latin typeface="Arial" charset="0"/>
                <a:cs typeface="Arial" charset="0"/>
              </a:rPr>
              <a:t>Auditjahr </a:t>
            </a:r>
            <a:r>
              <a:rPr lang="de-DE" sz="1200" kern="0" dirty="0" smtClean="0">
                <a:solidFill>
                  <a:srgbClr val="7F7F7F"/>
                </a:solidFill>
                <a:latin typeface="Arial" charset="0"/>
                <a:cs typeface="Arial" charset="0"/>
              </a:rPr>
              <a:t>2016 </a:t>
            </a:r>
            <a:r>
              <a:rPr lang="de-DE" sz="1200" kern="0" dirty="0">
                <a:solidFill>
                  <a:srgbClr val="7F7F7F"/>
                </a:solidFill>
                <a:latin typeface="Arial" charset="0"/>
                <a:cs typeface="Arial" charset="0"/>
              </a:rPr>
              <a:t>/ Kennzahlenjahr </a:t>
            </a:r>
            <a:r>
              <a:rPr lang="de-DE" sz="1200" kern="0" dirty="0" smtClean="0">
                <a:solidFill>
                  <a:srgbClr val="7F7F7F"/>
                </a:solidFill>
                <a:latin typeface="Arial" charset="0"/>
                <a:cs typeface="Arial" charset="0"/>
              </a:rPr>
              <a:t>2015)</a:t>
            </a:r>
            <a:endParaRPr lang="de-DE" sz="1200" kern="0" dirty="0">
              <a:solidFill>
                <a:srgbClr val="7F7F7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84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Gerade Verbindung 8"/>
          <p:cNvCxnSpPr/>
          <p:nvPr/>
        </p:nvCxnSpPr>
        <p:spPr>
          <a:xfrm>
            <a:off x="0" y="949656"/>
            <a:ext cx="9906000" cy="0"/>
          </a:xfrm>
          <a:prstGeom prst="line">
            <a:avLst/>
          </a:prstGeom>
          <a:ln w="38100">
            <a:solidFill>
              <a:srgbClr val="A5DA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9487373" y="6629400"/>
            <a:ext cx="24237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Arial" pitchFamily="34" charset="0"/>
                <a:cs typeface="Arial" pitchFamily="34" charset="0"/>
              </a:rPr>
              <a:t>7</a:t>
            </a:r>
            <a:endParaRPr lang="de-DE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194029" y="1052736"/>
            <a:ext cx="14823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 smtClean="0">
                <a:solidFill>
                  <a:srgbClr val="00B250"/>
                </a:solidFill>
                <a:latin typeface="Arial" pitchFamily="34" charset="0"/>
                <a:cs typeface="Arial" pitchFamily="34" charset="0"/>
              </a:rPr>
              <a:t>Punktevergabe</a:t>
            </a:r>
          </a:p>
          <a:p>
            <a:r>
              <a:rPr lang="de-DE" sz="1200" b="1" dirty="0" smtClean="0">
                <a:solidFill>
                  <a:srgbClr val="00B250"/>
                </a:solidFill>
                <a:latin typeface="Arial" pitchFamily="34" charset="0"/>
                <a:cs typeface="Arial" pitchFamily="34" charset="0"/>
              </a:rPr>
              <a:t>Gewichtung und</a:t>
            </a:r>
          </a:p>
          <a:p>
            <a:r>
              <a:rPr lang="de-DE" sz="1200" b="1" dirty="0" smtClean="0">
                <a:solidFill>
                  <a:srgbClr val="00B250"/>
                </a:solidFill>
                <a:latin typeface="Arial" pitchFamily="34" charset="0"/>
                <a:cs typeface="Arial" pitchFamily="34" charset="0"/>
              </a:rPr>
              <a:t>Kategorien</a:t>
            </a:r>
            <a:endParaRPr lang="de-DE" sz="1200" b="1" dirty="0">
              <a:solidFill>
                <a:srgbClr val="00B2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65100" y="554666"/>
            <a:ext cx="4427860" cy="3810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de-DE" sz="1400" b="1" dirty="0" smtClean="0">
                <a:latin typeface="Arial" pitchFamily="34" charset="0"/>
                <a:cs typeface="Arial" pitchFamily="34" charset="0"/>
              </a:rPr>
              <a:t>Gesamtbewertung</a:t>
            </a:r>
            <a:endParaRPr lang="de-DE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Fußzeilenplatzhalter 6"/>
          <p:cNvSpPr>
            <a:spLocks noGrp="1"/>
          </p:cNvSpPr>
          <p:nvPr>
            <p:ph type="ftr" sz="quarter" idx="11"/>
          </p:nvPr>
        </p:nvSpPr>
        <p:spPr>
          <a:xfrm>
            <a:off x="161925" y="6569076"/>
            <a:ext cx="5530850" cy="275768"/>
          </a:xfrm>
        </p:spPr>
        <p:txBody>
          <a:bodyPr/>
          <a:lstStyle/>
          <a:p>
            <a:pPr algn="l"/>
            <a:r>
              <a:rPr lang="en-US" sz="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Darmzentrum Ruhr</a:t>
            </a: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FAD-Z001-2 V</a:t>
            </a: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graphicFrame>
        <p:nvGraphicFramePr>
          <p:cNvPr id="14" name="Tabel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8108439"/>
              </p:ext>
            </p:extLst>
          </p:nvPr>
        </p:nvGraphicFramePr>
        <p:xfrm>
          <a:off x="1828801" y="1117083"/>
          <a:ext cx="7742355" cy="546345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57001"/>
                <a:gridCol w="2338973"/>
                <a:gridCol w="902177"/>
                <a:gridCol w="902177"/>
                <a:gridCol w="1353264"/>
                <a:gridCol w="852053"/>
                <a:gridCol w="1036710"/>
              </a:tblGrid>
              <a:tr h="259975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0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Kennzahlen</a:t>
                      </a:r>
                      <a:endParaRPr lang="de-DE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A2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Kategorien</a:t>
                      </a:r>
                      <a:endParaRPr lang="de-DE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A2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0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de-DE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A233"/>
                    </a:solidFill>
                  </a:tcPr>
                </a:tc>
              </a:tr>
              <a:tr h="259975">
                <a:tc gridSpan="2"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de-DE" sz="10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Prozessqualität</a:t>
                      </a:r>
                      <a:endParaRPr lang="de-DE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A2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de-DE" sz="10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0 Punkte</a:t>
                      </a:r>
                      <a:endParaRPr lang="de-DE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A2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de-DE" sz="10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 Punkt</a:t>
                      </a:r>
                      <a:endParaRPr lang="de-DE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A2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de-DE" sz="10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 Punkte</a:t>
                      </a:r>
                      <a:endParaRPr lang="de-DE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A2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de-DE" sz="10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 Punkte</a:t>
                      </a:r>
                      <a:endParaRPr lang="de-DE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A2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de-DE" sz="10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Gewichtung</a:t>
                      </a:r>
                      <a:endParaRPr lang="de-DE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A233"/>
                    </a:solidFill>
                  </a:tcPr>
                </a:tc>
              </a:tr>
              <a:tr h="237600"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>
                          <a:effectLst/>
                          <a:latin typeface="Arial"/>
                          <a:ea typeface="Times New Roman"/>
                          <a:cs typeface="Arial"/>
                        </a:rPr>
                        <a:t>1</a:t>
                      </a:r>
                      <a:endParaRPr lang="de-DE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Prätherapeutische Fallvorstellung</a:t>
                      </a:r>
                      <a:endParaRPr lang="de-DE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>
                          <a:effectLst/>
                          <a:latin typeface="Arial"/>
                          <a:ea typeface="Times New Roman"/>
                          <a:cs typeface="Arial"/>
                        </a:rPr>
                        <a:t>k.A.</a:t>
                      </a:r>
                      <a:endParaRPr lang="de-DE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>
                          <a:effectLst/>
                          <a:latin typeface="Arial"/>
                          <a:ea typeface="Times New Roman"/>
                          <a:cs typeface="Arial"/>
                        </a:rPr>
                        <a:t>≤ 71,3%</a:t>
                      </a:r>
                      <a:endParaRPr lang="de-DE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71,3% &lt; x &lt; 95%</a:t>
                      </a:r>
                      <a:endParaRPr lang="de-DE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≥ 95%</a:t>
                      </a:r>
                      <a:endParaRPr lang="de-DE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2</a:t>
                      </a:r>
                      <a:endParaRPr lang="de-DE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</a:tr>
              <a:tr h="279082"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>
                          <a:effectLst/>
                          <a:latin typeface="Arial"/>
                          <a:ea typeface="Times New Roman"/>
                          <a:cs typeface="Arial"/>
                        </a:rPr>
                        <a:t>2</a:t>
                      </a:r>
                      <a:endParaRPr lang="de-DE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Prätherapeutische Fallvorstellung </a:t>
                      </a:r>
                      <a:r>
                        <a:rPr lang="de-DE" sz="90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Rezidive/ metachrone Metastasen</a:t>
                      </a:r>
                      <a:endParaRPr lang="de-DE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>
                          <a:effectLst/>
                          <a:latin typeface="Arial"/>
                          <a:ea typeface="Times New Roman"/>
                          <a:cs typeface="Arial"/>
                        </a:rPr>
                        <a:t>k.A.</a:t>
                      </a:r>
                      <a:endParaRPr lang="de-DE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>
                          <a:effectLst/>
                          <a:latin typeface="Arial"/>
                          <a:ea typeface="Times New Roman"/>
                          <a:cs typeface="Arial"/>
                        </a:rPr>
                        <a:t>≤ 71,3%</a:t>
                      </a:r>
                      <a:endParaRPr lang="de-DE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>
                          <a:effectLst/>
                          <a:latin typeface="Arial"/>
                          <a:ea typeface="Times New Roman"/>
                          <a:cs typeface="Arial"/>
                        </a:rPr>
                        <a:t>71,3% &lt; x &lt; 95%</a:t>
                      </a:r>
                      <a:endParaRPr lang="de-DE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≥ 95%</a:t>
                      </a:r>
                      <a:endParaRPr lang="de-DE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>
                          <a:effectLst/>
                          <a:latin typeface="Arial"/>
                          <a:ea typeface="Times New Roman"/>
                          <a:cs typeface="Arial"/>
                        </a:rPr>
                        <a:t>2</a:t>
                      </a:r>
                      <a:endParaRPr lang="de-DE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</a:tr>
              <a:tr h="237600"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>
                          <a:effectLst/>
                          <a:latin typeface="Arial"/>
                          <a:ea typeface="Times New Roman"/>
                          <a:cs typeface="Arial"/>
                        </a:rPr>
                        <a:t>3</a:t>
                      </a:r>
                      <a:endParaRPr lang="de-DE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Postoperative Fallvorstellung</a:t>
                      </a:r>
                      <a:endParaRPr lang="de-DE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 dirty="0" err="1">
                          <a:effectLst/>
                          <a:latin typeface="Arial"/>
                          <a:ea typeface="Times New Roman"/>
                          <a:cs typeface="Arial"/>
                        </a:rPr>
                        <a:t>k.A</a:t>
                      </a:r>
                      <a:r>
                        <a:rPr lang="de-DE" sz="9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.</a:t>
                      </a:r>
                      <a:endParaRPr lang="de-DE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≤ 71,3%</a:t>
                      </a:r>
                      <a:endParaRPr lang="de-DE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>
                          <a:effectLst/>
                          <a:latin typeface="Arial"/>
                          <a:ea typeface="Times New Roman"/>
                          <a:cs typeface="Arial"/>
                        </a:rPr>
                        <a:t>71,3% &lt; x &lt; 95%</a:t>
                      </a:r>
                      <a:endParaRPr lang="de-DE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>
                          <a:effectLst/>
                          <a:latin typeface="Arial"/>
                          <a:ea typeface="Times New Roman"/>
                          <a:cs typeface="Arial"/>
                        </a:rPr>
                        <a:t>≥ 95%</a:t>
                      </a:r>
                      <a:endParaRPr lang="de-DE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2</a:t>
                      </a:r>
                      <a:endParaRPr lang="de-DE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</a:tr>
              <a:tr h="237600"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de-DE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Studienteilnahme</a:t>
                      </a:r>
                      <a:endParaRPr lang="de-DE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>
                          <a:effectLst/>
                          <a:latin typeface="Arial"/>
                          <a:ea typeface="Times New Roman"/>
                          <a:cs typeface="Arial"/>
                        </a:rPr>
                        <a:t>k.A.</a:t>
                      </a:r>
                      <a:endParaRPr lang="de-DE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>
                          <a:effectLst/>
                          <a:latin typeface="Arial"/>
                          <a:ea typeface="Times New Roman"/>
                          <a:cs typeface="Arial"/>
                        </a:rPr>
                        <a:t>≤ 7,5%</a:t>
                      </a:r>
                      <a:endParaRPr lang="de-DE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7,5% &lt; x </a:t>
                      </a:r>
                      <a:r>
                        <a:rPr lang="de-DE" sz="900">
                          <a:effectLst/>
                          <a:latin typeface="Arial"/>
                          <a:ea typeface="Times New Roman"/>
                          <a:cs typeface="Arial"/>
                        </a:rPr>
                        <a:t>&lt; </a:t>
                      </a:r>
                      <a:r>
                        <a:rPr lang="de-DE" sz="90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5%</a:t>
                      </a:r>
                      <a:endParaRPr lang="de-DE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>
                          <a:effectLst/>
                          <a:latin typeface="Arial"/>
                          <a:ea typeface="Times New Roman"/>
                          <a:cs typeface="Arial"/>
                        </a:rPr>
                        <a:t>≥ </a:t>
                      </a:r>
                      <a:r>
                        <a:rPr lang="de-DE" sz="90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5%</a:t>
                      </a:r>
                      <a:endParaRPr lang="de-DE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2</a:t>
                      </a:r>
                      <a:endParaRPr lang="de-DE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</a:tr>
              <a:tr h="237600"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de-DE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 b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Immunhistochemische Bestimmung der MMR-Proteine</a:t>
                      </a:r>
                      <a:endParaRPr lang="de-DE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>
                          <a:effectLst/>
                          <a:latin typeface="Arial"/>
                          <a:ea typeface="Times New Roman"/>
                          <a:cs typeface="Arial"/>
                        </a:rPr>
                        <a:t>k.A.</a:t>
                      </a:r>
                      <a:endParaRPr lang="de-DE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>
                          <a:effectLst/>
                          <a:latin typeface="Arial"/>
                          <a:ea typeface="Times New Roman"/>
                          <a:cs typeface="Arial"/>
                        </a:rPr>
                        <a:t>≤ 67,5%</a:t>
                      </a:r>
                      <a:endParaRPr lang="de-DE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>
                          <a:effectLst/>
                          <a:latin typeface="Arial"/>
                          <a:ea typeface="Times New Roman"/>
                          <a:cs typeface="Arial"/>
                        </a:rPr>
                        <a:t>67,5% &lt; x &lt; 90%</a:t>
                      </a:r>
                      <a:endParaRPr lang="de-DE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≥ 90%</a:t>
                      </a:r>
                      <a:endParaRPr lang="de-DE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1</a:t>
                      </a:r>
                      <a:endParaRPr lang="de-DE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</a:tr>
              <a:tr h="260514">
                <a:tc gridSpan="2"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de-DE" sz="10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Behandlungsqualität</a:t>
                      </a:r>
                      <a:endParaRPr lang="de-DE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A2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de-DE" sz="10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0 Punkte</a:t>
                      </a:r>
                      <a:endParaRPr lang="de-DE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A2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de-DE" sz="10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 Punkt</a:t>
                      </a:r>
                      <a:endParaRPr lang="de-DE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A2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de-DE" sz="10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 Punkte</a:t>
                      </a:r>
                      <a:endParaRPr lang="de-DE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A2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de-DE" sz="10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 Punkte</a:t>
                      </a:r>
                      <a:endParaRPr lang="de-DE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A2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de-DE" sz="10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Gewichtung</a:t>
                      </a:r>
                      <a:endParaRPr lang="de-DE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A233"/>
                    </a:solidFill>
                  </a:tcPr>
                </a:tc>
              </a:tr>
              <a:tr h="279082"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10</a:t>
                      </a:r>
                      <a:endParaRPr lang="de-DE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Komplikationsrate therapeutische Koloskopien</a:t>
                      </a:r>
                      <a:endParaRPr lang="de-DE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 dirty="0" err="1">
                          <a:effectLst/>
                          <a:latin typeface="Arial"/>
                          <a:ea typeface="Times New Roman"/>
                          <a:cs typeface="Arial"/>
                        </a:rPr>
                        <a:t>k.A</a:t>
                      </a:r>
                      <a:r>
                        <a:rPr lang="de-DE" sz="9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.</a:t>
                      </a:r>
                      <a:endParaRPr lang="de-DE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>
                          <a:effectLst/>
                          <a:latin typeface="Arial"/>
                          <a:ea typeface="Times New Roman"/>
                          <a:cs typeface="Arial"/>
                        </a:rPr>
                        <a:t>≥ 2%</a:t>
                      </a:r>
                      <a:endParaRPr lang="de-DE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1% ≤ x &lt; 2%</a:t>
                      </a:r>
                      <a:endParaRPr lang="de-DE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&lt;</a:t>
                      </a:r>
                      <a:r>
                        <a:rPr lang="de-DE" sz="90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de-DE" sz="90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1</a:t>
                      </a:r>
                      <a:r>
                        <a:rPr lang="de-DE" sz="9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%</a:t>
                      </a:r>
                      <a:endParaRPr lang="de-DE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>
                          <a:effectLst/>
                          <a:latin typeface="Arial"/>
                          <a:ea typeface="Times New Roman"/>
                          <a:cs typeface="Arial"/>
                        </a:rPr>
                        <a:t>2</a:t>
                      </a:r>
                      <a:endParaRPr lang="de-DE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</a:tr>
              <a:tr h="237600"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11</a:t>
                      </a:r>
                      <a:endParaRPr lang="de-DE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Vollständige elektive Koloskopien</a:t>
                      </a:r>
                      <a:endParaRPr lang="de-DE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 dirty="0" err="1">
                          <a:effectLst/>
                          <a:latin typeface="Arial"/>
                          <a:ea typeface="Times New Roman"/>
                          <a:cs typeface="Arial"/>
                        </a:rPr>
                        <a:t>k.A</a:t>
                      </a:r>
                      <a:r>
                        <a:rPr lang="de-DE" sz="9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.</a:t>
                      </a:r>
                      <a:endParaRPr lang="de-DE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  ≤ </a:t>
                      </a:r>
                      <a:r>
                        <a:rPr lang="de-DE" sz="9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71,3%</a:t>
                      </a:r>
                      <a:endParaRPr lang="de-DE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71,3% &lt; x &lt; 95%</a:t>
                      </a:r>
                      <a:endParaRPr lang="de-DE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≥ 95%</a:t>
                      </a:r>
                      <a:endParaRPr lang="de-DE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1</a:t>
                      </a:r>
                      <a:endParaRPr lang="de-DE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</a:tr>
              <a:tr h="237600"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>
                          <a:effectLst/>
                          <a:latin typeface="Arial"/>
                          <a:ea typeface="Times New Roman"/>
                          <a:cs typeface="Arial"/>
                        </a:rPr>
                        <a:t>15</a:t>
                      </a:r>
                      <a:endParaRPr lang="de-DE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Revisions-</a:t>
                      </a:r>
                      <a:r>
                        <a:rPr lang="de-DE" sz="900" dirty="0" err="1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OP‘s</a:t>
                      </a:r>
                      <a:r>
                        <a:rPr lang="de-DE" sz="900" dirty="0" err="1" smtClean="0">
                          <a:solidFill>
                            <a:srgbClr val="A5DAAD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.</a:t>
                      </a:r>
                      <a:r>
                        <a:rPr lang="de-DE" sz="900" dirty="0" err="1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Kolon</a:t>
                      </a:r>
                      <a:endParaRPr lang="de-DE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>
                          <a:effectLst/>
                          <a:latin typeface="Arial"/>
                          <a:ea typeface="Times New Roman"/>
                          <a:cs typeface="Arial"/>
                        </a:rPr>
                        <a:t>k.A.</a:t>
                      </a:r>
                      <a:endParaRPr lang="de-DE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≥ 15%</a:t>
                      </a:r>
                      <a:endParaRPr lang="de-DE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10% </a:t>
                      </a:r>
                      <a:r>
                        <a:rPr lang="de-DE" sz="90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&lt; </a:t>
                      </a: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x &lt; 15%</a:t>
                      </a:r>
                      <a:endParaRPr lang="de-DE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≤ </a:t>
                      </a:r>
                      <a:r>
                        <a:rPr lang="en-US" sz="90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10</a:t>
                      </a: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%</a:t>
                      </a:r>
                      <a:endParaRPr lang="de-DE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2</a:t>
                      </a:r>
                      <a:endParaRPr lang="de-DE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</a:tr>
              <a:tr h="237600"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>
                          <a:effectLst/>
                          <a:latin typeface="Arial"/>
                          <a:ea typeface="Times New Roman"/>
                          <a:cs typeface="Arial"/>
                        </a:rPr>
                        <a:t>16</a:t>
                      </a:r>
                      <a:endParaRPr lang="de-DE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Revisions-</a:t>
                      </a:r>
                      <a:r>
                        <a:rPr lang="de-DE" sz="900" dirty="0" err="1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OP‘s</a:t>
                      </a:r>
                      <a:r>
                        <a:rPr lang="de-DE" sz="900" dirty="0" err="1" smtClean="0">
                          <a:solidFill>
                            <a:srgbClr val="A5DAAD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.</a:t>
                      </a:r>
                      <a:r>
                        <a:rPr lang="de-DE" sz="900" dirty="0" err="1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Rektum</a:t>
                      </a:r>
                      <a:r>
                        <a:rPr lang="de-DE" sz="90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endParaRPr lang="de-DE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>
                          <a:effectLst/>
                          <a:latin typeface="Arial"/>
                          <a:ea typeface="Times New Roman"/>
                          <a:cs typeface="Arial"/>
                        </a:rPr>
                        <a:t>k.A.</a:t>
                      </a:r>
                      <a:endParaRPr lang="de-DE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>
                          <a:effectLst/>
                          <a:latin typeface="Arial"/>
                          <a:ea typeface="Times New Roman"/>
                          <a:cs typeface="Arial"/>
                        </a:rPr>
                        <a:t>≥ 15%</a:t>
                      </a:r>
                      <a:endParaRPr lang="de-DE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10% </a:t>
                      </a:r>
                      <a:r>
                        <a:rPr lang="de-DE" sz="90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&lt; </a:t>
                      </a: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x &lt; 15%</a:t>
                      </a:r>
                      <a:endParaRPr lang="de-DE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≤</a:t>
                      </a:r>
                      <a:r>
                        <a:rPr lang="de-DE" sz="900" dirty="0" smtClean="0">
                          <a:solidFill>
                            <a:srgbClr val="A5DAAD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.</a:t>
                      </a:r>
                      <a:r>
                        <a:rPr lang="en-US" sz="90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10</a:t>
                      </a: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%</a:t>
                      </a:r>
                      <a:endParaRPr lang="de-DE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2</a:t>
                      </a:r>
                      <a:endParaRPr lang="de-DE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</a:tr>
              <a:tr h="237600"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>
                          <a:effectLst/>
                          <a:latin typeface="Arial"/>
                          <a:ea typeface="Times New Roman"/>
                          <a:cs typeface="Arial"/>
                        </a:rPr>
                        <a:t>18</a:t>
                      </a:r>
                      <a:endParaRPr lang="de-DE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Anastomoseninsuffizienzen </a:t>
                      </a:r>
                      <a:r>
                        <a:rPr lang="de-DE" sz="90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Kolon</a:t>
                      </a:r>
                      <a:endParaRPr lang="de-DE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>
                          <a:effectLst/>
                          <a:latin typeface="Arial"/>
                          <a:ea typeface="Times New Roman"/>
                          <a:cs typeface="Arial"/>
                        </a:rPr>
                        <a:t>k.A.</a:t>
                      </a:r>
                      <a:endParaRPr lang="de-DE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>
                          <a:effectLst/>
                          <a:latin typeface="Arial"/>
                          <a:ea typeface="Times New Roman"/>
                          <a:cs typeface="Arial"/>
                        </a:rPr>
                        <a:t>≥ 9%</a:t>
                      </a:r>
                      <a:endParaRPr lang="de-DE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>
                          <a:effectLst/>
                          <a:latin typeface="Arial"/>
                          <a:ea typeface="Times New Roman"/>
                          <a:cs typeface="Arial"/>
                        </a:rPr>
                        <a:t>6% &lt; x &lt; 9%</a:t>
                      </a:r>
                      <a:endParaRPr lang="de-DE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≤ 6%</a:t>
                      </a:r>
                      <a:endParaRPr lang="de-DE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2</a:t>
                      </a:r>
                      <a:endParaRPr lang="de-DE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</a:tr>
              <a:tr h="237600"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>
                          <a:effectLst/>
                          <a:latin typeface="Arial"/>
                          <a:ea typeface="Times New Roman"/>
                          <a:cs typeface="Arial"/>
                        </a:rPr>
                        <a:t>19</a:t>
                      </a:r>
                      <a:endParaRPr lang="de-DE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Anastomoseninsuffizienzen Rektum</a:t>
                      </a:r>
                      <a:endParaRPr lang="de-DE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 dirty="0" err="1">
                          <a:effectLst/>
                          <a:latin typeface="Arial"/>
                          <a:ea typeface="Times New Roman"/>
                          <a:cs typeface="Arial"/>
                        </a:rPr>
                        <a:t>k.A</a:t>
                      </a:r>
                      <a:r>
                        <a:rPr lang="de-DE" sz="9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.</a:t>
                      </a:r>
                      <a:endParaRPr lang="de-DE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>
                          <a:effectLst/>
                          <a:latin typeface="Arial"/>
                          <a:ea typeface="Times New Roman"/>
                          <a:cs typeface="Arial"/>
                        </a:rPr>
                        <a:t>≥ 20%</a:t>
                      </a:r>
                      <a:endParaRPr lang="de-DE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15% &lt; x &lt; 20%</a:t>
                      </a:r>
                      <a:endParaRPr lang="de-DE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≤ 15%</a:t>
                      </a:r>
                      <a:endParaRPr lang="de-DE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2</a:t>
                      </a:r>
                      <a:endParaRPr lang="de-DE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</a:tr>
              <a:tr h="237600"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>
                          <a:effectLst/>
                          <a:latin typeface="Arial"/>
                          <a:ea typeface="Times New Roman"/>
                          <a:cs typeface="Arial"/>
                        </a:rPr>
                        <a:t>20</a:t>
                      </a:r>
                      <a:endParaRPr lang="de-DE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Mortalität </a:t>
                      </a:r>
                      <a:r>
                        <a:rPr lang="de-DE" sz="90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postoperativ </a:t>
                      </a:r>
                      <a:endParaRPr lang="de-DE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>
                          <a:effectLst/>
                          <a:latin typeface="Arial"/>
                          <a:ea typeface="Times New Roman"/>
                          <a:cs typeface="Arial"/>
                        </a:rPr>
                        <a:t>k.A.</a:t>
                      </a:r>
                      <a:endParaRPr lang="de-DE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≥ 7%</a:t>
                      </a:r>
                      <a:endParaRPr lang="de-DE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5</a:t>
                      </a:r>
                      <a:r>
                        <a:rPr lang="de-DE" sz="900">
                          <a:effectLst/>
                          <a:latin typeface="Arial"/>
                          <a:ea typeface="Times New Roman"/>
                          <a:cs typeface="Arial"/>
                        </a:rPr>
                        <a:t>% </a:t>
                      </a:r>
                      <a:r>
                        <a:rPr lang="de-DE" sz="90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&lt;</a:t>
                      </a:r>
                      <a:r>
                        <a:rPr lang="de-DE" sz="900" smtClean="0">
                          <a:solidFill>
                            <a:srgbClr val="A5DAAD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.</a:t>
                      </a:r>
                      <a:r>
                        <a:rPr lang="en-US" sz="90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x </a:t>
                      </a: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&lt; 7%</a:t>
                      </a:r>
                      <a:endParaRPr lang="de-DE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≤ 5</a:t>
                      </a:r>
                      <a:r>
                        <a:rPr lang="de-DE" sz="9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%</a:t>
                      </a:r>
                      <a:endParaRPr lang="de-DE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2</a:t>
                      </a:r>
                      <a:endParaRPr lang="de-DE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</a:tr>
              <a:tr h="237600"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>
                          <a:effectLst/>
                          <a:latin typeface="Arial"/>
                          <a:ea typeface="Times New Roman"/>
                          <a:cs typeface="Arial"/>
                        </a:rPr>
                        <a:t>21</a:t>
                      </a:r>
                      <a:endParaRPr lang="de-DE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Lokale R0-Resektionen  </a:t>
                      </a:r>
                      <a:r>
                        <a:rPr lang="de-DE" sz="90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Kolon</a:t>
                      </a:r>
                      <a:endParaRPr lang="de-DE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 dirty="0" err="1">
                          <a:effectLst/>
                          <a:latin typeface="Arial"/>
                          <a:ea typeface="Times New Roman"/>
                          <a:cs typeface="Arial"/>
                        </a:rPr>
                        <a:t>k.A</a:t>
                      </a:r>
                      <a:r>
                        <a:rPr lang="de-DE" sz="9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.</a:t>
                      </a:r>
                      <a:endParaRPr lang="de-DE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>
                          <a:effectLst/>
                          <a:latin typeface="Arial"/>
                          <a:ea typeface="Times New Roman"/>
                          <a:cs typeface="Arial"/>
                        </a:rPr>
                        <a:t>≤ 80%</a:t>
                      </a:r>
                      <a:endParaRPr lang="de-DE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80% &lt; x &lt; 90%</a:t>
                      </a:r>
                      <a:endParaRPr lang="de-DE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>
                          <a:effectLst/>
                          <a:latin typeface="Arial"/>
                          <a:ea typeface="Times New Roman"/>
                          <a:cs typeface="Arial"/>
                        </a:rPr>
                        <a:t>≥ 90%</a:t>
                      </a:r>
                      <a:endParaRPr lang="de-DE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1,5</a:t>
                      </a:r>
                      <a:endParaRPr lang="de-DE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</a:tr>
              <a:tr h="237600"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>
                          <a:effectLst/>
                          <a:latin typeface="Arial"/>
                          <a:ea typeface="Times New Roman"/>
                          <a:cs typeface="Arial"/>
                        </a:rPr>
                        <a:t>22</a:t>
                      </a:r>
                      <a:endParaRPr lang="de-DE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Lokale R0-Resektionen  Rektum</a:t>
                      </a:r>
                      <a:endParaRPr lang="de-DE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>
                          <a:effectLst/>
                          <a:latin typeface="Arial"/>
                          <a:ea typeface="Times New Roman"/>
                          <a:cs typeface="Arial"/>
                        </a:rPr>
                        <a:t>k.A.</a:t>
                      </a:r>
                      <a:endParaRPr lang="de-DE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≤ 80%</a:t>
                      </a:r>
                      <a:endParaRPr lang="de-DE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>
                          <a:effectLst/>
                          <a:latin typeface="Arial"/>
                          <a:ea typeface="Times New Roman"/>
                          <a:cs typeface="Arial"/>
                        </a:rPr>
                        <a:t>80% &lt; x &lt; 90%</a:t>
                      </a:r>
                      <a:endParaRPr lang="de-DE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≥ 90%</a:t>
                      </a:r>
                      <a:endParaRPr lang="de-DE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1</a:t>
                      </a:r>
                      <a:endParaRPr lang="de-DE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</a:tr>
              <a:tr h="284928"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26</a:t>
                      </a:r>
                      <a:endParaRPr lang="de-DE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Adjuvante Chemotherapien </a:t>
                      </a:r>
                      <a:r>
                        <a:rPr lang="de-DE" sz="90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Kolon </a:t>
                      </a:r>
                      <a:br>
                        <a:rPr lang="de-DE" sz="90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</a:br>
                      <a:r>
                        <a:rPr lang="de-DE" sz="90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(UICC Stad. III)</a:t>
                      </a:r>
                      <a:endParaRPr lang="de-DE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>
                          <a:effectLst/>
                          <a:latin typeface="Arial"/>
                          <a:ea typeface="Times New Roman"/>
                          <a:cs typeface="Arial"/>
                        </a:rPr>
                        <a:t>k.A.</a:t>
                      </a:r>
                      <a:endParaRPr lang="de-DE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≤ 60%</a:t>
                      </a:r>
                      <a:endParaRPr lang="de-DE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60% &lt; x </a:t>
                      </a:r>
                      <a:r>
                        <a:rPr lang="de-DE" sz="900">
                          <a:effectLst/>
                          <a:latin typeface="Arial"/>
                          <a:ea typeface="Times New Roman"/>
                          <a:cs typeface="Arial"/>
                        </a:rPr>
                        <a:t>&lt; </a:t>
                      </a:r>
                      <a:r>
                        <a:rPr lang="de-DE" sz="90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7</a:t>
                      </a:r>
                      <a:r>
                        <a:rPr lang="de-DE" sz="90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0</a:t>
                      </a:r>
                      <a:r>
                        <a:rPr lang="de-DE" sz="9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%</a:t>
                      </a:r>
                      <a:endParaRPr lang="de-DE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>
                          <a:effectLst/>
                          <a:latin typeface="Arial"/>
                          <a:ea typeface="Times New Roman"/>
                          <a:cs typeface="Arial"/>
                        </a:rPr>
                        <a:t>≥ </a:t>
                      </a:r>
                      <a:r>
                        <a:rPr lang="de-DE" sz="90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7</a:t>
                      </a:r>
                      <a:r>
                        <a:rPr lang="de-DE" sz="90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0</a:t>
                      </a:r>
                      <a:r>
                        <a:rPr lang="de-DE" sz="9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%</a:t>
                      </a:r>
                      <a:endParaRPr lang="de-DE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>
                          <a:effectLst/>
                          <a:latin typeface="Arial"/>
                          <a:ea typeface="Times New Roman"/>
                          <a:cs typeface="Arial"/>
                        </a:rPr>
                        <a:t>2</a:t>
                      </a:r>
                      <a:endParaRPr lang="de-DE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27</a:t>
                      </a:r>
                      <a:endParaRPr lang="de-DE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Neoadjuvante Radio- o. Radiochemotherapien </a:t>
                      </a:r>
                      <a:r>
                        <a:rPr lang="de-DE" sz="90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Rektum </a:t>
                      </a:r>
                      <a:br>
                        <a:rPr lang="de-DE" sz="90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</a:br>
                      <a:r>
                        <a:rPr lang="de-DE" sz="90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(UICC Stad. II u. III)</a:t>
                      </a:r>
                      <a:endParaRPr lang="de-DE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>
                          <a:effectLst/>
                          <a:latin typeface="Arial"/>
                          <a:ea typeface="Times New Roman"/>
                          <a:cs typeface="Arial"/>
                        </a:rPr>
                        <a:t>k.A.</a:t>
                      </a:r>
                      <a:endParaRPr lang="de-DE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>
                          <a:effectLst/>
                          <a:latin typeface="Arial"/>
                          <a:ea typeface="Times New Roman"/>
                          <a:cs typeface="Arial"/>
                        </a:rPr>
                        <a:t>≤ 60%</a:t>
                      </a:r>
                      <a:endParaRPr lang="de-DE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60% &lt; x &lt; 80%</a:t>
                      </a:r>
                      <a:endParaRPr lang="de-DE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≥ 80%</a:t>
                      </a:r>
                      <a:endParaRPr lang="de-DE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2</a:t>
                      </a:r>
                      <a:endParaRPr lang="de-DE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</a:tr>
              <a:tr h="302900"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28</a:t>
                      </a:r>
                      <a:endParaRPr lang="de-DE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Qualität des </a:t>
                      </a:r>
                      <a:r>
                        <a:rPr lang="de-DE" sz="90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TME-Rektumpräparates (Angabe Pathologie)</a:t>
                      </a:r>
                      <a:endParaRPr lang="de-DE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>
                          <a:effectLst/>
                          <a:latin typeface="Arial"/>
                          <a:ea typeface="Times New Roman"/>
                          <a:cs typeface="Arial"/>
                        </a:rPr>
                        <a:t>k.A.</a:t>
                      </a:r>
                      <a:endParaRPr lang="de-DE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>
                          <a:effectLst/>
                          <a:latin typeface="Arial"/>
                          <a:ea typeface="Times New Roman"/>
                          <a:cs typeface="Arial"/>
                        </a:rPr>
                        <a:t>≤ 60%</a:t>
                      </a:r>
                      <a:endParaRPr lang="de-DE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>
                          <a:effectLst/>
                          <a:latin typeface="Arial"/>
                          <a:ea typeface="Times New Roman"/>
                          <a:cs typeface="Arial"/>
                        </a:rPr>
                        <a:t>60% &lt; x &lt; 70%</a:t>
                      </a:r>
                      <a:endParaRPr lang="de-DE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≥ 70%</a:t>
                      </a:r>
                      <a:endParaRPr lang="de-DE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1,5</a:t>
                      </a:r>
                      <a:endParaRPr lang="de-DE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</a:tr>
              <a:tr h="237600"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30</a:t>
                      </a:r>
                      <a:endParaRPr lang="de-DE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Lymphknotenuntersuchung</a:t>
                      </a:r>
                      <a:endParaRPr lang="de-DE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>
                          <a:effectLst/>
                          <a:latin typeface="Arial"/>
                          <a:ea typeface="Times New Roman"/>
                          <a:cs typeface="Arial"/>
                        </a:rPr>
                        <a:t>k.A.</a:t>
                      </a:r>
                      <a:endParaRPr lang="de-DE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>
                          <a:effectLst/>
                          <a:latin typeface="Arial"/>
                          <a:ea typeface="Times New Roman"/>
                          <a:cs typeface="Arial"/>
                        </a:rPr>
                        <a:t>≤ 90%</a:t>
                      </a:r>
                      <a:endParaRPr lang="de-DE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90% &lt; x &lt; 95%</a:t>
                      </a:r>
                      <a:endParaRPr lang="de-DE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>
                          <a:effectLst/>
                          <a:latin typeface="Arial"/>
                          <a:ea typeface="Times New Roman"/>
                          <a:cs typeface="Arial"/>
                        </a:rPr>
                        <a:t>≥ 95%</a:t>
                      </a:r>
                      <a:endParaRPr lang="de-DE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>
                      <a:noFill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DE" sz="9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1,5</a:t>
                      </a:r>
                      <a:endParaRPr lang="de-DE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3530" marR="6353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AAD"/>
                    </a:solidFill>
                  </a:tcPr>
                </a:tc>
              </a:tr>
            </a:tbl>
          </a:graphicData>
        </a:graphic>
      </p:graphicFrame>
      <p:sp>
        <p:nvSpPr>
          <p:cNvPr id="11" name="Title 1"/>
          <p:cNvSpPr txBox="1">
            <a:spLocks/>
          </p:cNvSpPr>
          <p:nvPr/>
        </p:nvSpPr>
        <p:spPr bwMode="auto">
          <a:xfrm>
            <a:off x="165100" y="228600"/>
            <a:ext cx="71782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dirty="0" err="1" smtClean="0">
                <a:latin typeface="Arial" pitchFamily="34" charset="0"/>
              </a:rPr>
              <a:t>Jahresbericht</a:t>
            </a:r>
            <a:r>
              <a:rPr lang="en-US" sz="1200" dirty="0" smtClean="0">
                <a:latin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</a:rPr>
              <a:t>Darm</a:t>
            </a:r>
            <a:r>
              <a:rPr lang="en-US" sz="120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</a:rPr>
              <a:t>2017 </a:t>
            </a:r>
            <a:r>
              <a:rPr lang="de-DE" sz="1200" kern="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(</a:t>
            </a:r>
            <a:r>
              <a:rPr lang="de-DE" sz="1200" kern="0" dirty="0">
                <a:solidFill>
                  <a:srgbClr val="7F7F7F"/>
                </a:solidFill>
                <a:latin typeface="Arial" charset="0"/>
                <a:cs typeface="Arial" charset="0"/>
              </a:rPr>
              <a:t>Auditjahr </a:t>
            </a:r>
            <a:r>
              <a:rPr lang="de-DE" sz="1200" kern="0" dirty="0" smtClean="0">
                <a:solidFill>
                  <a:srgbClr val="7F7F7F"/>
                </a:solidFill>
                <a:latin typeface="Arial" charset="0"/>
                <a:cs typeface="Arial" charset="0"/>
              </a:rPr>
              <a:t>2016 </a:t>
            </a:r>
            <a:r>
              <a:rPr lang="de-DE" sz="1200" kern="0" dirty="0">
                <a:solidFill>
                  <a:srgbClr val="7F7F7F"/>
                </a:solidFill>
                <a:latin typeface="Arial" charset="0"/>
                <a:cs typeface="Arial" charset="0"/>
              </a:rPr>
              <a:t>/ Kennzahlenjahr </a:t>
            </a:r>
            <a:r>
              <a:rPr lang="de-DE" sz="1200" kern="0" dirty="0" smtClean="0">
                <a:solidFill>
                  <a:srgbClr val="7F7F7F"/>
                </a:solidFill>
                <a:latin typeface="Arial" charset="0"/>
                <a:cs typeface="Arial" charset="0"/>
              </a:rPr>
              <a:t>2015)</a:t>
            </a:r>
            <a:endParaRPr lang="de-DE" sz="1200" kern="0" dirty="0">
              <a:solidFill>
                <a:srgbClr val="7F7F7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42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0"/>
          <p:cNvSpPr txBox="1">
            <a:spLocks/>
          </p:cNvSpPr>
          <p:nvPr/>
        </p:nvSpPr>
        <p:spPr>
          <a:xfrm>
            <a:off x="382201" y="3810000"/>
            <a:ext cx="8409781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de-DE" dirty="0" smtClean="0">
              <a:solidFill>
                <a:schemeClr val="accent6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13" name="Untertitel 11"/>
          <p:cNvSpPr txBox="1">
            <a:spLocks/>
          </p:cNvSpPr>
          <p:nvPr/>
        </p:nvSpPr>
        <p:spPr>
          <a:xfrm>
            <a:off x="402266" y="4540251"/>
            <a:ext cx="6934200" cy="1250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endParaRPr lang="de-DE" sz="1800" dirty="0">
              <a:solidFill>
                <a:schemeClr val="bg1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477000" y="4038600"/>
            <a:ext cx="2667718" cy="25699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b="1" dirty="0">
                <a:solidFill>
                  <a:srgbClr val="1EA2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Impressum</a:t>
            </a:r>
            <a:endParaRPr lang="de-DE" sz="1100" dirty="0">
              <a:solidFill>
                <a:srgbClr val="1EA2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000" dirty="0">
                <a:solidFill>
                  <a:srgbClr val="1EA2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Herausgeber und inhaltlich verantwortlich:</a:t>
            </a:r>
          </a:p>
          <a:p>
            <a:r>
              <a:rPr lang="de-DE" sz="1000" dirty="0">
                <a:solidFill>
                  <a:srgbClr val="1EA2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Deutsche Krebsgesellschaft (DKG)</a:t>
            </a:r>
          </a:p>
          <a:p>
            <a:r>
              <a:rPr lang="de-DE" sz="1000" dirty="0">
                <a:solidFill>
                  <a:srgbClr val="1EA2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Kuno-Fischer-Straße 8</a:t>
            </a:r>
          </a:p>
          <a:p>
            <a:r>
              <a:rPr lang="de-DE" sz="1000" dirty="0">
                <a:solidFill>
                  <a:srgbClr val="1EA2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14057 Berlin</a:t>
            </a:r>
          </a:p>
          <a:p>
            <a:r>
              <a:rPr lang="de-DE" sz="1000" dirty="0">
                <a:solidFill>
                  <a:srgbClr val="1EA2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Tel: </a:t>
            </a:r>
            <a:r>
              <a:rPr lang="de-DE" sz="1000" dirty="0" smtClean="0">
                <a:solidFill>
                  <a:srgbClr val="1EA2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</a:t>
            </a:r>
            <a:r>
              <a:rPr lang="de-DE" sz="1000" dirty="0">
                <a:solidFill>
                  <a:srgbClr val="1EA2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49 (030) 322 93 29 0</a:t>
            </a:r>
          </a:p>
          <a:p>
            <a:r>
              <a:rPr lang="de-DE" sz="1000" dirty="0">
                <a:solidFill>
                  <a:srgbClr val="1EA2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Fax: +49 (030) 322 93 29 66</a:t>
            </a:r>
          </a:p>
          <a:p>
            <a:r>
              <a:rPr lang="de-DE" sz="1000" dirty="0">
                <a:solidFill>
                  <a:srgbClr val="1EA2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Vereinsregister Amtsgericht Charlottenburg,</a:t>
            </a:r>
          </a:p>
          <a:p>
            <a:r>
              <a:rPr lang="de-DE" sz="1000" dirty="0">
                <a:solidFill>
                  <a:srgbClr val="1EA2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Vereinsregister-Nr.: VR 27661 B</a:t>
            </a:r>
          </a:p>
          <a:p>
            <a:endParaRPr lang="de-DE" sz="1000" dirty="0">
              <a:solidFill>
                <a:srgbClr val="1EA2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000" dirty="0">
                <a:solidFill>
                  <a:srgbClr val="1EA2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Zusammenarbeit mit:</a:t>
            </a:r>
          </a:p>
          <a:p>
            <a:r>
              <a:rPr lang="de-DE" sz="1000" dirty="0">
                <a:solidFill>
                  <a:srgbClr val="1EA2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OnkoZert, Neu-Ulm</a:t>
            </a:r>
          </a:p>
          <a:p>
            <a:r>
              <a:rPr lang="de-DE" sz="1000" dirty="0">
                <a:solidFill>
                  <a:srgbClr val="1EA2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www.onkozert.de</a:t>
            </a:r>
          </a:p>
          <a:p>
            <a:endParaRPr lang="de-DE" sz="1000" dirty="0">
              <a:solidFill>
                <a:srgbClr val="1EA2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000" dirty="0">
                <a:solidFill>
                  <a:srgbClr val="1EA2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Version </a:t>
            </a:r>
            <a:r>
              <a:rPr lang="de-DE" sz="1000" dirty="0" smtClean="0">
                <a:solidFill>
                  <a:srgbClr val="1EA2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A1; </a:t>
            </a:r>
            <a:r>
              <a:rPr lang="de-DE" sz="1000" dirty="0">
                <a:solidFill>
                  <a:srgbClr val="1EA2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 </a:t>
            </a:r>
            <a:r>
              <a:rPr lang="de-DE" sz="1000" dirty="0" smtClean="0">
                <a:solidFill>
                  <a:srgbClr val="1EA2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19.06.2017</a:t>
            </a:r>
            <a:endParaRPr lang="de-DE" sz="1000" dirty="0">
              <a:solidFill>
                <a:srgbClr val="1EA2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000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98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1571</Words>
  <Application>Microsoft Office PowerPoint</Application>
  <PresentationFormat>A4-Papier (210x297 mm)</PresentationFormat>
  <Paragraphs>755</Paragraphs>
  <Slides>8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OnkoZert</dc:creator>
  <cp:lastModifiedBy>global</cp:lastModifiedBy>
  <cp:revision>558</cp:revision>
  <cp:lastPrinted>2013-04-23T08:33:25Z</cp:lastPrinted>
  <dcterms:created xsi:type="dcterms:W3CDTF">2006-08-16T00:00:00Z</dcterms:created>
  <dcterms:modified xsi:type="dcterms:W3CDTF">2017-07-03T14:08:32Z</dcterms:modified>
</cp:coreProperties>
</file>